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0" r:id="rId3"/>
    <p:sldId id="281" r:id="rId4"/>
    <p:sldId id="282" r:id="rId5"/>
    <p:sldId id="272" r:id="rId6"/>
    <p:sldId id="273" r:id="rId7"/>
    <p:sldId id="274" r:id="rId8"/>
    <p:sldId id="280" r:id="rId9"/>
    <p:sldId id="275" r:id="rId10"/>
    <p:sldId id="276" r:id="rId11"/>
    <p:sldId id="278" r:id="rId12"/>
    <p:sldId id="259" r:id="rId13"/>
    <p:sldId id="264" r:id="rId14"/>
    <p:sldId id="266" r:id="rId15"/>
    <p:sldId id="265" r:id="rId16"/>
    <p:sldId id="267" r:id="rId17"/>
    <p:sldId id="296" r:id="rId18"/>
    <p:sldId id="284" r:id="rId19"/>
    <p:sldId id="288" r:id="rId20"/>
    <p:sldId id="285" r:id="rId21"/>
    <p:sldId id="289" r:id="rId22"/>
    <p:sldId id="286" r:id="rId23"/>
    <p:sldId id="290" r:id="rId24"/>
    <p:sldId id="291" r:id="rId25"/>
    <p:sldId id="292" r:id="rId26"/>
    <p:sldId id="287" r:id="rId27"/>
    <p:sldId id="294" r:id="rId28"/>
    <p:sldId id="271" r:id="rId29"/>
    <p:sldId id="293" r:id="rId30"/>
    <p:sldId id="295" r:id="rId3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264"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CB138A3-67D1-4AC1-9C3A-90053EDC4E8F}" type="datetimeFigureOut">
              <a:rPr lang="tr-TR" smtClean="0"/>
              <a:pPr/>
              <a:t>10.07.2017</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C3887D72-9C74-480A-9E52-2B94BE2186D2}" type="slidenum">
              <a:rPr lang="tr-TR" smtClean="0"/>
              <a:pPr/>
              <a:t>‹#›</a:t>
            </a:fld>
            <a:endParaRPr lang="tr-TR"/>
          </a:p>
        </p:txBody>
      </p:sp>
    </p:spTree>
    <p:extLst>
      <p:ext uri="{BB962C8B-B14F-4D97-AF65-F5344CB8AC3E}">
        <p14:creationId xmlns:p14="http://schemas.microsoft.com/office/powerpoint/2010/main" xmlns="" val="3741246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CB138A3-67D1-4AC1-9C3A-90053EDC4E8F}" type="datetimeFigureOut">
              <a:rPr lang="tr-TR" smtClean="0"/>
              <a:pPr/>
              <a:t>10.07.2017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3887D72-9C74-480A-9E52-2B94BE2186D2}" type="slidenum">
              <a:rPr lang="tr-TR" smtClean="0"/>
              <a:pPr/>
              <a:t>‹#›</a:t>
            </a:fld>
            <a:endParaRPr lang="tr-TR"/>
          </a:p>
        </p:txBody>
      </p:sp>
    </p:spTree>
    <p:extLst>
      <p:ext uri="{BB962C8B-B14F-4D97-AF65-F5344CB8AC3E}">
        <p14:creationId xmlns:p14="http://schemas.microsoft.com/office/powerpoint/2010/main" xmlns="" val="3003335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CB138A3-67D1-4AC1-9C3A-90053EDC4E8F}" type="datetimeFigureOut">
              <a:rPr lang="tr-TR" smtClean="0"/>
              <a:pPr/>
              <a:t>10.07.2017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887D72-9C74-480A-9E52-2B94BE2186D2}" type="slidenum">
              <a:rPr lang="tr-TR" smtClean="0"/>
              <a:pPr/>
              <a:t>‹#›</a:t>
            </a:fld>
            <a:endParaRPr lang="tr-TR"/>
          </a:p>
        </p:txBody>
      </p:sp>
    </p:spTree>
    <p:extLst>
      <p:ext uri="{BB962C8B-B14F-4D97-AF65-F5344CB8AC3E}">
        <p14:creationId xmlns:p14="http://schemas.microsoft.com/office/powerpoint/2010/main" xmlns="" val="19065549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CB138A3-67D1-4AC1-9C3A-90053EDC4E8F}" type="datetimeFigureOut">
              <a:rPr lang="tr-TR" smtClean="0"/>
              <a:pPr/>
              <a:t>10.07.2017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887D72-9C74-480A-9E52-2B94BE2186D2}" type="slidenum">
              <a:rPr lang="tr-TR" smtClean="0"/>
              <a:pPr/>
              <a:t>‹#›</a:t>
            </a:fld>
            <a:endParaRPr lang="tr-TR"/>
          </a:p>
        </p:txBody>
      </p:sp>
    </p:spTree>
    <p:extLst>
      <p:ext uri="{BB962C8B-B14F-4D97-AF65-F5344CB8AC3E}">
        <p14:creationId xmlns:p14="http://schemas.microsoft.com/office/powerpoint/2010/main" xmlns="" val="1108231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CB138A3-67D1-4AC1-9C3A-90053EDC4E8F}" type="datetimeFigureOut">
              <a:rPr lang="tr-TR" smtClean="0"/>
              <a:pPr/>
              <a:t>10.07.2017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887D72-9C74-480A-9E52-2B94BE2186D2}" type="slidenum">
              <a:rPr lang="tr-TR" smtClean="0"/>
              <a:pPr/>
              <a:t>‹#›</a:t>
            </a:fld>
            <a:endParaRPr lang="tr-TR"/>
          </a:p>
        </p:txBody>
      </p:sp>
    </p:spTree>
    <p:extLst>
      <p:ext uri="{BB962C8B-B14F-4D97-AF65-F5344CB8AC3E}">
        <p14:creationId xmlns:p14="http://schemas.microsoft.com/office/powerpoint/2010/main" xmlns="" val="203520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CB138A3-67D1-4AC1-9C3A-90053EDC4E8F}" type="datetimeFigureOut">
              <a:rPr lang="tr-TR" smtClean="0"/>
              <a:pPr/>
              <a:t>10.07.2017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887D72-9C74-480A-9E52-2B94BE2186D2}" type="slidenum">
              <a:rPr lang="tr-TR" smtClean="0"/>
              <a:pPr/>
              <a:t>‹#›</a:t>
            </a:fld>
            <a:endParaRPr lang="tr-TR"/>
          </a:p>
        </p:txBody>
      </p:sp>
    </p:spTree>
    <p:extLst>
      <p:ext uri="{BB962C8B-B14F-4D97-AF65-F5344CB8AC3E}">
        <p14:creationId xmlns:p14="http://schemas.microsoft.com/office/powerpoint/2010/main" xmlns="" val="21961827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CB138A3-67D1-4AC1-9C3A-90053EDC4E8F}" type="datetimeFigureOut">
              <a:rPr lang="tr-TR" smtClean="0"/>
              <a:pPr/>
              <a:t>10.07.2017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887D72-9C74-480A-9E52-2B94BE2186D2}" type="slidenum">
              <a:rPr lang="tr-TR" smtClean="0"/>
              <a:pPr/>
              <a:t>‹#›</a:t>
            </a:fld>
            <a:endParaRPr lang="tr-TR"/>
          </a:p>
        </p:txBody>
      </p:sp>
    </p:spTree>
    <p:extLst>
      <p:ext uri="{BB962C8B-B14F-4D97-AF65-F5344CB8AC3E}">
        <p14:creationId xmlns:p14="http://schemas.microsoft.com/office/powerpoint/2010/main" xmlns="" val="5260357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CB138A3-67D1-4AC1-9C3A-90053EDC4E8F}" type="datetimeFigureOut">
              <a:rPr lang="tr-TR" smtClean="0"/>
              <a:pPr/>
              <a:t>10.07.2017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887D72-9C74-480A-9E52-2B94BE2186D2}" type="slidenum">
              <a:rPr lang="tr-TR" smtClean="0"/>
              <a:pPr/>
              <a:t>‹#›</a:t>
            </a:fld>
            <a:endParaRPr lang="tr-TR"/>
          </a:p>
        </p:txBody>
      </p:sp>
    </p:spTree>
    <p:extLst>
      <p:ext uri="{BB962C8B-B14F-4D97-AF65-F5344CB8AC3E}">
        <p14:creationId xmlns:p14="http://schemas.microsoft.com/office/powerpoint/2010/main" xmlns="" val="182102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CB138A3-67D1-4AC1-9C3A-90053EDC4E8F}" type="datetimeFigureOut">
              <a:rPr lang="tr-TR" smtClean="0"/>
              <a:pPr/>
              <a:t>10.07.2017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887D72-9C74-480A-9E52-2B94BE2186D2}" type="slidenum">
              <a:rPr lang="tr-TR" smtClean="0"/>
              <a:pPr/>
              <a:t>‹#›</a:t>
            </a:fld>
            <a:endParaRPr lang="tr-TR"/>
          </a:p>
        </p:txBody>
      </p:sp>
    </p:spTree>
    <p:extLst>
      <p:ext uri="{BB962C8B-B14F-4D97-AF65-F5344CB8AC3E}">
        <p14:creationId xmlns:p14="http://schemas.microsoft.com/office/powerpoint/2010/main" xmlns="" val="2285322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CB138A3-67D1-4AC1-9C3A-90053EDC4E8F}" type="datetimeFigureOut">
              <a:rPr lang="tr-TR" smtClean="0"/>
              <a:pPr/>
              <a:t>10.07.2017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C3887D72-9C74-480A-9E52-2B94BE2186D2}" type="slidenum">
              <a:rPr lang="tr-TR" smtClean="0"/>
              <a:pPr/>
              <a:t>‹#›</a:t>
            </a:fld>
            <a:endParaRPr lang="tr-TR"/>
          </a:p>
        </p:txBody>
      </p:sp>
    </p:spTree>
    <p:extLst>
      <p:ext uri="{BB962C8B-B14F-4D97-AF65-F5344CB8AC3E}">
        <p14:creationId xmlns:p14="http://schemas.microsoft.com/office/powerpoint/2010/main" xmlns="" val="116401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CB138A3-67D1-4AC1-9C3A-90053EDC4E8F}" type="datetimeFigureOut">
              <a:rPr lang="tr-TR" smtClean="0"/>
              <a:pPr/>
              <a:t>10.07.2017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887D72-9C74-480A-9E52-2B94BE2186D2}" type="slidenum">
              <a:rPr lang="tr-TR" smtClean="0"/>
              <a:pPr/>
              <a:t>‹#›</a:t>
            </a:fld>
            <a:endParaRPr lang="tr-TR"/>
          </a:p>
        </p:txBody>
      </p:sp>
    </p:spTree>
    <p:extLst>
      <p:ext uri="{BB962C8B-B14F-4D97-AF65-F5344CB8AC3E}">
        <p14:creationId xmlns:p14="http://schemas.microsoft.com/office/powerpoint/2010/main" xmlns="" val="2419038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CB138A3-67D1-4AC1-9C3A-90053EDC4E8F}" type="datetimeFigureOut">
              <a:rPr lang="tr-TR" smtClean="0"/>
              <a:pPr/>
              <a:t>10.07.2017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3887D72-9C74-480A-9E52-2B94BE2186D2}" type="slidenum">
              <a:rPr lang="tr-TR" smtClean="0"/>
              <a:pPr/>
              <a:t>‹#›</a:t>
            </a:fld>
            <a:endParaRPr lang="tr-TR"/>
          </a:p>
        </p:txBody>
      </p:sp>
    </p:spTree>
    <p:extLst>
      <p:ext uri="{BB962C8B-B14F-4D97-AF65-F5344CB8AC3E}">
        <p14:creationId xmlns:p14="http://schemas.microsoft.com/office/powerpoint/2010/main" xmlns="" val="3044987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CB138A3-67D1-4AC1-9C3A-90053EDC4E8F}" type="datetimeFigureOut">
              <a:rPr lang="tr-TR" smtClean="0"/>
              <a:pPr/>
              <a:t>10.07.2017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3887D72-9C74-480A-9E52-2B94BE2186D2}" type="slidenum">
              <a:rPr lang="tr-TR" smtClean="0"/>
              <a:pPr/>
              <a:t>‹#›</a:t>
            </a:fld>
            <a:endParaRPr lang="tr-TR"/>
          </a:p>
        </p:txBody>
      </p:sp>
    </p:spTree>
    <p:extLst>
      <p:ext uri="{BB962C8B-B14F-4D97-AF65-F5344CB8AC3E}">
        <p14:creationId xmlns:p14="http://schemas.microsoft.com/office/powerpoint/2010/main" xmlns="" val="867466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CB138A3-67D1-4AC1-9C3A-90053EDC4E8F}" type="datetimeFigureOut">
              <a:rPr lang="tr-TR" smtClean="0"/>
              <a:pPr/>
              <a:t>10.07.2017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3887D72-9C74-480A-9E52-2B94BE2186D2}" type="slidenum">
              <a:rPr lang="tr-TR" smtClean="0"/>
              <a:pPr/>
              <a:t>‹#›</a:t>
            </a:fld>
            <a:endParaRPr lang="tr-TR"/>
          </a:p>
        </p:txBody>
      </p:sp>
    </p:spTree>
    <p:extLst>
      <p:ext uri="{BB962C8B-B14F-4D97-AF65-F5344CB8AC3E}">
        <p14:creationId xmlns:p14="http://schemas.microsoft.com/office/powerpoint/2010/main" xmlns="" val="3116748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138A3-67D1-4AC1-9C3A-90053EDC4E8F}" type="datetimeFigureOut">
              <a:rPr lang="tr-TR" smtClean="0"/>
              <a:pPr/>
              <a:t>10.07.2017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3887D72-9C74-480A-9E52-2B94BE2186D2}" type="slidenum">
              <a:rPr lang="tr-TR" smtClean="0"/>
              <a:pPr/>
              <a:t>‹#›</a:t>
            </a:fld>
            <a:endParaRPr lang="tr-TR"/>
          </a:p>
        </p:txBody>
      </p:sp>
    </p:spTree>
    <p:extLst>
      <p:ext uri="{BB962C8B-B14F-4D97-AF65-F5344CB8AC3E}">
        <p14:creationId xmlns:p14="http://schemas.microsoft.com/office/powerpoint/2010/main" xmlns="" val="1239107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CB138A3-67D1-4AC1-9C3A-90053EDC4E8F}" type="datetimeFigureOut">
              <a:rPr lang="tr-TR" smtClean="0"/>
              <a:pPr/>
              <a:t>10.07.2017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3887D72-9C74-480A-9E52-2B94BE2186D2}" type="slidenum">
              <a:rPr lang="tr-TR" smtClean="0"/>
              <a:pPr/>
              <a:t>‹#›</a:t>
            </a:fld>
            <a:endParaRPr lang="tr-TR"/>
          </a:p>
        </p:txBody>
      </p:sp>
    </p:spTree>
    <p:extLst>
      <p:ext uri="{BB962C8B-B14F-4D97-AF65-F5344CB8AC3E}">
        <p14:creationId xmlns:p14="http://schemas.microsoft.com/office/powerpoint/2010/main" xmlns="" val="2705278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CB138A3-67D1-4AC1-9C3A-90053EDC4E8F}" type="datetimeFigureOut">
              <a:rPr lang="tr-TR" smtClean="0"/>
              <a:pPr/>
              <a:t>10.07.2017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3887D72-9C74-480A-9E52-2B94BE2186D2}" type="slidenum">
              <a:rPr lang="tr-TR" smtClean="0"/>
              <a:pPr/>
              <a:t>‹#›</a:t>
            </a:fld>
            <a:endParaRPr lang="tr-TR"/>
          </a:p>
        </p:txBody>
      </p:sp>
    </p:spTree>
    <p:extLst>
      <p:ext uri="{BB962C8B-B14F-4D97-AF65-F5344CB8AC3E}">
        <p14:creationId xmlns:p14="http://schemas.microsoft.com/office/powerpoint/2010/main" xmlns="" val="1806260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CB138A3-67D1-4AC1-9C3A-90053EDC4E8F}" type="datetimeFigureOut">
              <a:rPr lang="tr-TR" smtClean="0"/>
              <a:pPr/>
              <a:t>10.07.2017</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3887D72-9C74-480A-9E52-2B94BE2186D2}" type="slidenum">
              <a:rPr lang="tr-TR" smtClean="0"/>
              <a:pPr/>
              <a:t>‹#›</a:t>
            </a:fld>
            <a:endParaRPr lang="tr-TR"/>
          </a:p>
        </p:txBody>
      </p:sp>
    </p:spTree>
    <p:extLst>
      <p:ext uri="{BB962C8B-B14F-4D97-AF65-F5344CB8AC3E}">
        <p14:creationId xmlns:p14="http://schemas.microsoft.com/office/powerpoint/2010/main" xmlns="" val="396001360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928401" y="450376"/>
            <a:ext cx="8574622" cy="3545891"/>
          </a:xfrm>
        </p:spPr>
        <p:txBody>
          <a:bodyPr>
            <a:normAutofit fontScale="90000"/>
          </a:bodyPr>
          <a:lstStyle/>
          <a:p>
            <a:pPr algn="ctr"/>
            <a:r>
              <a:rPr lang="tr-TR" b="1" dirty="0" smtClean="0"/>
              <a:t>OKUMANIN </a:t>
            </a:r>
            <a:br>
              <a:rPr lang="tr-TR" b="1" dirty="0" smtClean="0"/>
            </a:br>
            <a:r>
              <a:rPr lang="tr-TR" b="1" dirty="0" smtClean="0"/>
              <a:t>ANA </a:t>
            </a:r>
            <a:br>
              <a:rPr lang="tr-TR" b="1" dirty="0" smtClean="0"/>
            </a:br>
            <a:r>
              <a:rPr lang="tr-TR" b="1" dirty="0" smtClean="0"/>
              <a:t>ESASLARI </a:t>
            </a:r>
            <a:br>
              <a:rPr lang="tr-TR" b="1" dirty="0" smtClean="0"/>
            </a:br>
            <a:r>
              <a:rPr lang="tr-TR" b="1" dirty="0" smtClean="0"/>
              <a:t>ÜZERİNE</a:t>
            </a:r>
            <a:endParaRPr lang="tr-TR" b="1" dirty="0"/>
          </a:p>
        </p:txBody>
      </p:sp>
      <p:sp>
        <p:nvSpPr>
          <p:cNvPr id="3" name="Alt Başlık 2"/>
          <p:cNvSpPr>
            <a:spLocks noGrp="1"/>
          </p:cNvSpPr>
          <p:nvPr>
            <p:ph type="subTitle" idx="1"/>
          </p:nvPr>
        </p:nvSpPr>
        <p:spPr/>
        <p:txBody>
          <a:bodyPr/>
          <a:lstStyle/>
          <a:p>
            <a:endParaRPr lang="tr-TR" dirty="0" smtClean="0"/>
          </a:p>
          <a:p>
            <a:endParaRPr lang="tr-TR" dirty="0"/>
          </a:p>
          <a:p>
            <a:r>
              <a:rPr lang="tr-TR" dirty="0" smtClean="0"/>
              <a:t>MUSTAFA KARAŞAHİN</a:t>
            </a:r>
            <a:endParaRPr lang="tr-TR" dirty="0"/>
          </a:p>
        </p:txBody>
      </p:sp>
    </p:spTree>
    <p:extLst>
      <p:ext uri="{BB962C8B-B14F-4D97-AF65-F5344CB8AC3E}">
        <p14:creationId xmlns:p14="http://schemas.microsoft.com/office/powerpoint/2010/main" xmlns="" val="3567178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xmlns="" val="2962654583"/>
              </p:ext>
            </p:extLst>
          </p:nvPr>
        </p:nvGraphicFramePr>
        <p:xfrm>
          <a:off x="1484313" y="817880"/>
          <a:ext cx="10018712" cy="6035040"/>
        </p:xfrm>
        <a:graphic>
          <a:graphicData uri="http://schemas.openxmlformats.org/drawingml/2006/table">
            <a:tbl>
              <a:tblPr firstRow="1" bandRow="1">
                <a:tableStyleId>{5C22544A-7EE6-4342-B048-85BDC9FD1C3A}</a:tableStyleId>
              </a:tblPr>
              <a:tblGrid>
                <a:gridCol w="5009356"/>
                <a:gridCol w="5009356"/>
              </a:tblGrid>
              <a:tr h="61700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tr-TR" dirty="0" smtClean="0"/>
                        <a:t>Okuma Alışkanlığını Geliştirmiş Bir Okuyucu</a:t>
                      </a:r>
                    </a:p>
                    <a:p>
                      <a:endParaRPr lang="tr-TR"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tr-TR" dirty="0" smtClean="0"/>
                        <a:t>Okuma Alışkanlığını Henüz Geliştirememiş Bir Okuyucu </a:t>
                      </a:r>
                    </a:p>
                  </a:txBody>
                  <a:tcPr/>
                </a:tc>
              </a:tr>
              <a:tr h="174897">
                <a:tc gridSpan="2">
                  <a:txBody>
                    <a:bodyPr/>
                    <a:lstStyle/>
                    <a:p>
                      <a:pPr algn="ctr"/>
                      <a:r>
                        <a:rPr lang="tr-TR" b="1" dirty="0" smtClean="0">
                          <a:solidFill>
                            <a:schemeClr val="tx1"/>
                          </a:solidFill>
                        </a:rPr>
                        <a:t>OKUMA SIRASINDA </a:t>
                      </a:r>
                      <a:endParaRPr lang="tr-TR" b="1" dirty="0">
                        <a:solidFill>
                          <a:schemeClr val="tx1"/>
                        </a:solidFill>
                      </a:endParaRPr>
                    </a:p>
                  </a:txBody>
                  <a:tcPr/>
                </a:tc>
                <a:tc hMerge="1">
                  <a:txBody>
                    <a:bodyPr/>
                    <a:lstStyle/>
                    <a:p>
                      <a:endParaRPr lang="tr-TR" dirty="0"/>
                    </a:p>
                  </a:txBody>
                  <a:tcPr/>
                </a:tc>
              </a:tr>
              <a:tr h="4847924">
                <a:tc>
                  <a:txBody>
                    <a:bodyPr/>
                    <a:lstStyle/>
                    <a:p>
                      <a:pPr marL="285750" indent="-285750">
                        <a:buFont typeface="Arial" panose="020B0604020202020204" pitchFamily="34" charset="0"/>
                        <a:buChar char="•"/>
                      </a:pPr>
                      <a:r>
                        <a:rPr lang="tr-TR" b="1" dirty="0" smtClean="0"/>
                        <a:t>Okurken bütün dikkatini okuduğu şeye verir.  </a:t>
                      </a:r>
                    </a:p>
                    <a:p>
                      <a:pPr marL="285750" indent="-285750">
                        <a:buFont typeface="Arial" panose="020B0604020202020204" pitchFamily="34" charset="0"/>
                        <a:buChar char="•"/>
                      </a:pPr>
                      <a:r>
                        <a:rPr lang="tr-TR" b="1" dirty="0" smtClean="0"/>
                        <a:t>Okurken sözlüğe çok seyrek bakacak kadar fazla terim ve kelime bilir. </a:t>
                      </a:r>
                    </a:p>
                    <a:p>
                      <a:pPr marL="285750" indent="-285750">
                        <a:buFont typeface="Arial" panose="020B0604020202020204" pitchFamily="34" charset="0"/>
                        <a:buChar char="•"/>
                      </a:pPr>
                      <a:r>
                        <a:rPr lang="tr-TR" b="1" dirty="0" smtClean="0"/>
                        <a:t>Fikirlerin zincirleme gelişimini not ederken ilişkinin niteliğini belirten işaretlerden yararlanır. </a:t>
                      </a:r>
                    </a:p>
                    <a:p>
                      <a:pPr marL="285750" indent="-285750">
                        <a:buFont typeface="Arial" panose="020B0604020202020204" pitchFamily="34" charset="0"/>
                        <a:buChar char="•"/>
                      </a:pPr>
                      <a:r>
                        <a:rPr lang="tr-TR" b="1" dirty="0" smtClean="0"/>
                        <a:t>Yani fikirleri not etmekle yetinmez, onlar arasındaki ilişkinin niteliğini de tespit eder. </a:t>
                      </a:r>
                    </a:p>
                    <a:p>
                      <a:pPr marL="285750" indent="-285750" algn="l">
                        <a:buFont typeface="Arial" panose="020B0604020202020204" pitchFamily="34" charset="0"/>
                        <a:buChar char="•"/>
                      </a:pPr>
                      <a:r>
                        <a:rPr lang="tr-TR" b="1" dirty="0" smtClean="0"/>
                        <a:t>Sadece bir fikir edinmek için yaptığı okumalarda, sadece kendisini ilgilendiren şeyleri dikkatle okur, satır yahut sayfa atlamaktan korkmaz.  </a:t>
                      </a:r>
                    </a:p>
                    <a:p>
                      <a:pPr marL="285750" indent="-285750">
                        <a:buFont typeface="Arial" panose="020B0604020202020204" pitchFamily="34" charset="0"/>
                        <a:buChar char="•"/>
                      </a:pPr>
                      <a:r>
                        <a:rPr lang="tr-TR" b="1" dirty="0" smtClean="0"/>
                        <a:t>Metinden elde ettiği bilgileri, o konuda eskiden bildiği şeylerle devamlı olarak mukayese eder, karşılaştırır.  </a:t>
                      </a:r>
                    </a:p>
                    <a:p>
                      <a:pPr marL="285750" indent="-285750">
                        <a:buFont typeface="Arial" panose="020B0604020202020204" pitchFamily="34" charset="0"/>
                        <a:buChar char="•"/>
                      </a:pPr>
                      <a:r>
                        <a:rPr lang="tr-TR" b="1" dirty="0" smtClean="0"/>
                        <a:t>Okuduklarını anlayıp anlamadığını devamlı olarak kontrol eder. </a:t>
                      </a:r>
                    </a:p>
                    <a:p>
                      <a:pPr marL="285750" indent="-285750">
                        <a:buFont typeface="Arial" panose="020B0604020202020204" pitchFamily="34" charset="0"/>
                        <a:buChar char="•"/>
                      </a:pPr>
                      <a:r>
                        <a:rPr lang="tr-TR" b="1" dirty="0" smtClean="0"/>
                        <a:t>Sadece anlamadıkları üzerinde durur. </a:t>
                      </a:r>
                      <a:endParaRPr lang="tr-TR" b="1" dirty="0"/>
                    </a:p>
                  </a:txBody>
                  <a:tcPr/>
                </a:tc>
                <a:tc>
                  <a:txBody>
                    <a:bodyPr/>
                    <a:lstStyle/>
                    <a:p>
                      <a:pPr marL="285750" indent="-285750">
                        <a:buFont typeface="Arial" panose="020B0604020202020204" pitchFamily="34" charset="0"/>
                        <a:buChar char="•"/>
                      </a:pPr>
                      <a:r>
                        <a:rPr lang="tr-TR" b="1" dirty="0" smtClean="0"/>
                        <a:t>Kendisini okuduğu şeye vermekte güçlük çeker, ilgisi dağınıktır.  </a:t>
                      </a:r>
                    </a:p>
                    <a:p>
                      <a:pPr marL="285750" indent="-285750">
                        <a:buFont typeface="Arial" panose="020B0604020202020204" pitchFamily="34" charset="0"/>
                        <a:buChar char="•"/>
                      </a:pPr>
                      <a:r>
                        <a:rPr lang="tr-TR" b="1" dirty="0" smtClean="0"/>
                        <a:t>Okurken bilmediği kelime sayısı fazla olduğundan çok sık sözlüğe bakmak zorunda kalır. </a:t>
                      </a:r>
                    </a:p>
                    <a:p>
                      <a:pPr marL="285750" indent="-285750">
                        <a:buFont typeface="Arial" panose="020B0604020202020204" pitchFamily="34" charset="0"/>
                        <a:buChar char="•"/>
                      </a:pPr>
                      <a:r>
                        <a:rPr lang="tr-TR" b="1" dirty="0" smtClean="0"/>
                        <a:t>Metni daha iyi anlamak için dil bilgisi bilgilerinden ve metin analizi bilgilerinden yararlanmaz.  </a:t>
                      </a:r>
                    </a:p>
                    <a:p>
                      <a:pPr marL="285750" indent="-285750">
                        <a:buFont typeface="Arial" panose="020B0604020202020204" pitchFamily="34" charset="0"/>
                        <a:buChar char="•"/>
                      </a:pPr>
                      <a:r>
                        <a:rPr lang="tr-TR" b="1" dirty="0" smtClean="0"/>
                        <a:t>Okumasının amaçlarına göre okuma tarzını değiştirme alışkanlığı yoktur, her metni aynı şekilde okur. </a:t>
                      </a:r>
                    </a:p>
                    <a:p>
                      <a:pPr marL="285750" indent="-285750">
                        <a:buFont typeface="Arial" panose="020B0604020202020204" pitchFamily="34" charset="0"/>
                        <a:buChar char="•"/>
                      </a:pPr>
                      <a:r>
                        <a:rPr lang="tr-TR" b="1" dirty="0" smtClean="0"/>
                        <a:t>Bir okuma stratejisi geliştirmemiştir. </a:t>
                      </a:r>
                    </a:p>
                    <a:p>
                      <a:pPr marL="285750" indent="-285750">
                        <a:buFont typeface="Arial" panose="020B0604020202020204" pitchFamily="34" charset="0"/>
                        <a:buChar char="•"/>
                      </a:pPr>
                      <a:r>
                        <a:rPr lang="tr-TR" b="1" dirty="0" smtClean="0"/>
                        <a:t>Genel olarak okuması yavaştır. </a:t>
                      </a:r>
                    </a:p>
                    <a:p>
                      <a:pPr marL="285750" indent="-285750">
                        <a:buFont typeface="Arial" panose="020B0604020202020204" pitchFamily="34" charset="0"/>
                        <a:buChar char="•"/>
                      </a:pPr>
                      <a:r>
                        <a:rPr lang="tr-TR" b="1" dirty="0" smtClean="0"/>
                        <a:t> Metni anlayıp anlamadığı konusunda açık bir fikri yoktur.  </a:t>
                      </a:r>
                    </a:p>
                    <a:p>
                      <a:pPr marL="285750" indent="-285750">
                        <a:buFont typeface="Arial" panose="020B0604020202020204" pitchFamily="34" charset="0"/>
                        <a:buChar char="•"/>
                      </a:pPr>
                      <a:r>
                        <a:rPr lang="tr-TR" b="1" dirty="0" smtClean="0"/>
                        <a:t>Okuduklarını anlayıp anlamadığını kontrol etme alışkanlığı yoktur.  </a:t>
                      </a:r>
                      <a:endParaRPr lang="tr-TR" b="1" dirty="0"/>
                    </a:p>
                  </a:txBody>
                  <a:tcPr/>
                </a:tc>
              </a:tr>
            </a:tbl>
          </a:graphicData>
        </a:graphic>
      </p:graphicFrame>
      <p:sp>
        <p:nvSpPr>
          <p:cNvPr id="4" name="Unvan 1"/>
          <p:cNvSpPr>
            <a:spLocks noGrp="1"/>
          </p:cNvSpPr>
          <p:nvPr>
            <p:ph type="title"/>
          </p:nvPr>
        </p:nvSpPr>
        <p:spPr>
          <a:xfrm>
            <a:off x="1484313" y="0"/>
            <a:ext cx="10018713" cy="740229"/>
          </a:xfrm>
        </p:spPr>
        <p:txBody>
          <a:bodyPr>
            <a:normAutofit fontScale="90000"/>
          </a:bodyPr>
          <a:lstStyle/>
          <a:p>
            <a:r>
              <a:rPr lang="tr-TR" sz="2800" b="1" dirty="0" smtClean="0"/>
              <a:t>OKUMA ALIŞKANLIĞI GELİŞMİŞ VE GELİŞMEMİŞ OKUR ÖZELLİKLERİ</a:t>
            </a:r>
            <a:endParaRPr lang="tr-TR" sz="2800" b="1" dirty="0"/>
          </a:p>
        </p:txBody>
      </p:sp>
    </p:spTree>
    <p:extLst>
      <p:ext uri="{BB962C8B-B14F-4D97-AF65-F5344CB8AC3E}">
        <p14:creationId xmlns:p14="http://schemas.microsoft.com/office/powerpoint/2010/main" xmlns="" val="1544886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2" y="0"/>
            <a:ext cx="10018713" cy="1121229"/>
          </a:xfrm>
        </p:spPr>
        <p:txBody>
          <a:bodyPr>
            <a:normAutofit fontScale="90000"/>
          </a:bodyPr>
          <a:lstStyle/>
          <a:p>
            <a:r>
              <a:rPr lang="tr-TR" dirty="0"/>
              <a:t>OKUMA ALIŞKANLIĞI GELİŞMİŞ VE GELİŞMEMİŞ OKUR ÖZELLİKLERİ</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xmlns="" val="3934809699"/>
              </p:ext>
            </p:extLst>
          </p:nvPr>
        </p:nvGraphicFramePr>
        <p:xfrm>
          <a:off x="1484313" y="1121229"/>
          <a:ext cx="10018712" cy="5136119"/>
        </p:xfrm>
        <a:graphic>
          <a:graphicData uri="http://schemas.openxmlformats.org/drawingml/2006/table">
            <a:tbl>
              <a:tblPr firstRow="1" bandRow="1">
                <a:tableStyleId>{5C22544A-7EE6-4342-B048-85BDC9FD1C3A}</a:tableStyleId>
              </a:tblPr>
              <a:tblGrid>
                <a:gridCol w="5009356"/>
                <a:gridCol w="5009356"/>
              </a:tblGrid>
              <a:tr h="95407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tr-TR" dirty="0" smtClean="0"/>
                        <a:t>Okuma Alışkanlığını Geliştirmiş Bir Okuyucu</a:t>
                      </a:r>
                    </a:p>
                    <a:p>
                      <a:endParaRPr lang="tr-TR"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tr-TR" dirty="0" smtClean="0"/>
                        <a:t>Okuma Alışkanlığını Henüz Geliştirememiş Bir Okuyucu </a:t>
                      </a:r>
                    </a:p>
                  </a:txBody>
                  <a:tcPr/>
                </a:tc>
              </a:tr>
              <a:tr h="188928">
                <a:tc gridSpan="2">
                  <a:txBody>
                    <a:bodyPr/>
                    <a:lstStyle/>
                    <a:p>
                      <a:pPr algn="ctr"/>
                      <a:r>
                        <a:rPr lang="tr-TR" b="1" dirty="0" smtClean="0"/>
                        <a:t>OKUDUKTAN  SONRA</a:t>
                      </a:r>
                      <a:endParaRPr lang="tr-TR" b="1" dirty="0"/>
                    </a:p>
                  </a:txBody>
                  <a:tcPr/>
                </a:tc>
                <a:tc hMerge="1">
                  <a:txBody>
                    <a:bodyPr/>
                    <a:lstStyle/>
                    <a:p>
                      <a:endParaRPr lang="tr-TR" dirty="0"/>
                    </a:p>
                  </a:txBody>
                  <a:tcPr/>
                </a:tc>
              </a:tr>
              <a:tr h="3816287">
                <a:tc>
                  <a:txBody>
                    <a:bodyPr/>
                    <a:lstStyle/>
                    <a:p>
                      <a:pPr marL="285750" indent="-285750">
                        <a:buFont typeface="Arial" panose="020B0604020202020204" pitchFamily="34" charset="0"/>
                        <a:buChar char="•"/>
                      </a:pPr>
                      <a:r>
                        <a:rPr lang="tr-TR" sz="2000" b="1" dirty="0" smtClean="0"/>
                        <a:t>Okumanın amacına ulaşıp ulaşmadığını düşünür.  </a:t>
                      </a:r>
                    </a:p>
                    <a:p>
                      <a:pPr marL="285750" indent="-285750">
                        <a:buFont typeface="Arial" panose="020B0604020202020204" pitchFamily="34" charset="0"/>
                        <a:buChar char="•"/>
                      </a:pPr>
                      <a:r>
                        <a:rPr lang="tr-TR" sz="2000" b="1" dirty="0" smtClean="0"/>
                        <a:t>Okuduklarından yararlanarak o konuda edindiği yeni bilgileri tespit eder, eskileriyle birleştirir.   </a:t>
                      </a:r>
                    </a:p>
                    <a:p>
                      <a:pPr marL="285750" indent="-285750">
                        <a:buFont typeface="Arial" panose="020B0604020202020204" pitchFamily="34" charset="0"/>
                        <a:buChar char="•"/>
                      </a:pPr>
                      <a:r>
                        <a:rPr lang="tr-TR" sz="2000" b="1" dirty="0" smtClean="0"/>
                        <a:t>Başlıca fikirleri özetler. </a:t>
                      </a:r>
                    </a:p>
                    <a:p>
                      <a:pPr marL="285750" indent="-285750">
                        <a:buFont typeface="Arial" panose="020B0604020202020204" pitchFamily="34" charset="0"/>
                        <a:buChar char="•"/>
                      </a:pPr>
                      <a:r>
                        <a:rPr lang="tr-TR" sz="2000" b="1" dirty="0" smtClean="0"/>
                        <a:t>Okuduğu yazıyla ilgili kişisel görüşlerini ve tenkitlerini not eder. </a:t>
                      </a:r>
                    </a:p>
                    <a:p>
                      <a:pPr marL="285750" indent="-285750">
                        <a:buFont typeface="Arial" panose="020B0604020202020204" pitchFamily="34" charset="0"/>
                        <a:buChar char="•"/>
                      </a:pPr>
                      <a:r>
                        <a:rPr lang="tr-TR" sz="2000" b="1" dirty="0" smtClean="0"/>
                        <a:t>Elde ettiği bilgileri kontrol etmek, tamamlamak için başka kaynaklardan da yararlanır.</a:t>
                      </a:r>
                      <a:endParaRPr lang="tr-TR" sz="2000" b="1" dirty="0"/>
                    </a:p>
                  </a:txBody>
                  <a:tcPr/>
                </a:tc>
                <a:tc>
                  <a:txBody>
                    <a:bodyPr/>
                    <a:lstStyle/>
                    <a:p>
                      <a:pPr marL="285750" indent="-285750">
                        <a:buFont typeface="Arial" panose="020B0604020202020204" pitchFamily="34" charset="0"/>
                        <a:buChar char="•"/>
                      </a:pPr>
                      <a:r>
                        <a:rPr lang="tr-TR" sz="2000" b="1" dirty="0" smtClean="0"/>
                        <a:t>Ne okuduğunu, nelerden bahsedildiğini pek hatırlamaz.  </a:t>
                      </a:r>
                    </a:p>
                    <a:p>
                      <a:pPr marL="285750" indent="-285750">
                        <a:buFont typeface="Arial" panose="020B0604020202020204" pitchFamily="34" charset="0"/>
                        <a:buChar char="•"/>
                      </a:pPr>
                      <a:r>
                        <a:rPr lang="tr-TR" sz="2000" b="1" dirty="0" smtClean="0"/>
                        <a:t>Okuduğu şeyin eski bilgilerine neler eklediğini düşünmez. </a:t>
                      </a:r>
                    </a:p>
                    <a:p>
                      <a:pPr marL="285750" indent="-285750">
                        <a:buFont typeface="Arial" panose="020B0604020202020204" pitchFamily="34" charset="0"/>
                        <a:buChar char="•"/>
                      </a:pPr>
                      <a:r>
                        <a:rPr lang="tr-TR" sz="2000" b="1" dirty="0" smtClean="0"/>
                        <a:t>Kişisel görüşlerini, tenkitlerini belirginleştirmez.  </a:t>
                      </a:r>
                    </a:p>
                    <a:p>
                      <a:pPr marL="285750" indent="-285750">
                        <a:buFont typeface="Arial" panose="020B0604020202020204" pitchFamily="34" charset="0"/>
                        <a:buChar char="•"/>
                      </a:pPr>
                      <a:r>
                        <a:rPr lang="tr-TR" sz="2000" b="1" dirty="0" smtClean="0"/>
                        <a:t>O konudaki bilgilerini başka kaynaklardan yararlanarak tamamlamayı düşünmez</a:t>
                      </a:r>
                      <a:endParaRPr lang="tr-TR" sz="2000" b="1" dirty="0"/>
                    </a:p>
                  </a:txBody>
                  <a:tcPr/>
                </a:tc>
              </a:tr>
            </a:tbl>
          </a:graphicData>
        </a:graphic>
      </p:graphicFrame>
    </p:spTree>
    <p:extLst>
      <p:ext uri="{BB962C8B-B14F-4D97-AF65-F5344CB8AC3E}">
        <p14:creationId xmlns:p14="http://schemas.microsoft.com/office/powerpoint/2010/main" xmlns="" val="3032378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98947"/>
            <a:ext cx="10018713" cy="692624"/>
          </a:xfrm>
        </p:spPr>
        <p:txBody>
          <a:bodyPr>
            <a:normAutofit fontScale="90000"/>
          </a:bodyPr>
          <a:lstStyle/>
          <a:p>
            <a:r>
              <a:rPr lang="tr-TR" dirty="0" smtClean="0"/>
              <a:t>3.OKUMA BİÇİMLERİ</a:t>
            </a:r>
            <a:endParaRPr lang="tr-TR" dirty="0"/>
          </a:p>
        </p:txBody>
      </p:sp>
    </p:spTree>
    <p:extLst>
      <p:ext uri="{BB962C8B-B14F-4D97-AF65-F5344CB8AC3E}">
        <p14:creationId xmlns:p14="http://schemas.microsoft.com/office/powerpoint/2010/main" xmlns="" val="4018122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0"/>
            <a:ext cx="10018713" cy="542499"/>
          </a:xfrm>
        </p:spPr>
        <p:txBody>
          <a:bodyPr>
            <a:normAutofit fontScale="90000"/>
          </a:bodyPr>
          <a:lstStyle/>
          <a:p>
            <a:r>
              <a:rPr lang="tr-TR" dirty="0" smtClean="0"/>
              <a:t>OKUMA SÜREÇLERİ</a:t>
            </a:r>
            <a:endParaRPr lang="tr-TR" dirty="0"/>
          </a:p>
        </p:txBody>
      </p:sp>
      <p:sp>
        <p:nvSpPr>
          <p:cNvPr id="3" name="İçerik Yer Tutucusu 2"/>
          <p:cNvSpPr>
            <a:spLocks noGrp="1"/>
          </p:cNvSpPr>
          <p:nvPr>
            <p:ph idx="1"/>
          </p:nvPr>
        </p:nvSpPr>
        <p:spPr>
          <a:xfrm>
            <a:off x="1484310" y="1665027"/>
            <a:ext cx="10018713" cy="4126173"/>
          </a:xfrm>
        </p:spPr>
        <p:txBody>
          <a:bodyPr/>
          <a:lstStyle/>
          <a:p>
            <a:r>
              <a:rPr lang="tr-TR" dirty="0" smtClean="0"/>
              <a:t>OKUMA BİÇİMLERİNDEN KASIT; METNİN OKUNMA, YORUMLANMA VE ANLAMLANDIRILMA BİÇİMLERİDİR. </a:t>
            </a:r>
          </a:p>
          <a:p>
            <a:r>
              <a:rPr lang="tr-TR" dirty="0" smtClean="0"/>
              <a:t>OKUMA BİÇİMLERİNİ ETKİLEYEN ÜÇ ANA UNSUR  YAZAR (METNİN ÜRETİCİSİ), ESER (ÜRÜN) VE OKURDUR (TÜKETİCİ).</a:t>
            </a:r>
          </a:p>
          <a:p>
            <a:r>
              <a:rPr lang="tr-TR" dirty="0" smtClean="0"/>
              <a:t>YUKARIDAKİ UNSURLAR OKUMA BİÇİMİNİ AYIRT EDER VE SINIFLANDIRMAMIZI SAĞLAYABİLİR: </a:t>
            </a:r>
          </a:p>
          <a:p>
            <a:pPr lvl="1"/>
            <a:r>
              <a:rPr lang="tr-TR" dirty="0" smtClean="0"/>
              <a:t>YAZAR MERKEZLİ OKUMA (YAZARIN NİYETİ)</a:t>
            </a:r>
          </a:p>
          <a:p>
            <a:pPr lvl="1"/>
            <a:r>
              <a:rPr lang="tr-TR" dirty="0" smtClean="0"/>
              <a:t>METİN MERKEZLİ OKUMA (METNİN NİYETİ)</a:t>
            </a:r>
          </a:p>
          <a:p>
            <a:pPr lvl="1"/>
            <a:r>
              <a:rPr lang="tr-TR" dirty="0" smtClean="0"/>
              <a:t>OKUR MERKEZLİ OKUMA (OKURUN NİYETİ)</a:t>
            </a:r>
            <a:endParaRPr lang="tr-TR" dirty="0"/>
          </a:p>
        </p:txBody>
      </p:sp>
    </p:spTree>
    <p:extLst>
      <p:ext uri="{BB962C8B-B14F-4D97-AF65-F5344CB8AC3E}">
        <p14:creationId xmlns:p14="http://schemas.microsoft.com/office/powerpoint/2010/main" xmlns="" val="1593020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1"/>
            <a:ext cx="10018713" cy="583442"/>
          </a:xfrm>
        </p:spPr>
        <p:txBody>
          <a:bodyPr>
            <a:normAutofit fontScale="90000"/>
          </a:bodyPr>
          <a:lstStyle/>
          <a:p>
            <a:r>
              <a:rPr lang="tr-TR" dirty="0"/>
              <a:t>OKUMA </a:t>
            </a:r>
            <a:r>
              <a:rPr lang="tr-TR" dirty="0" smtClean="0"/>
              <a:t>SÜREÇLERİ, ÖRNEKLER</a:t>
            </a:r>
            <a:endParaRPr lang="tr-TR" dirty="0"/>
          </a:p>
        </p:txBody>
      </p:sp>
      <p:sp>
        <p:nvSpPr>
          <p:cNvPr id="3" name="İçerik Yer Tutucusu 2"/>
          <p:cNvSpPr>
            <a:spLocks noGrp="1"/>
          </p:cNvSpPr>
          <p:nvPr>
            <p:ph idx="1"/>
          </p:nvPr>
        </p:nvSpPr>
        <p:spPr/>
        <p:txBody>
          <a:bodyPr/>
          <a:lstStyle/>
          <a:p>
            <a:r>
              <a:rPr lang="tr-TR" dirty="0" smtClean="0"/>
              <a:t>YAPISALCI OKUMA ESERLE, METNİ BİRBİRİNDEN AYIRIR. BU OKUMA ANLAYIŞINDA ESER YAZARA, METİN OKURA AİTTİR. (OKUR MERKEZLİ)</a:t>
            </a:r>
          </a:p>
          <a:p>
            <a:r>
              <a:rPr lang="tr-TR" dirty="0" smtClean="0"/>
              <a:t>METİN YOK YORUM VAR (OKUR MERKEZLİ)</a:t>
            </a:r>
          </a:p>
          <a:p>
            <a:r>
              <a:rPr lang="tr-TR" dirty="0" smtClean="0"/>
              <a:t>METNİN NİYETİ NE? (METİN MERKEZLİ OKUMA)</a:t>
            </a:r>
          </a:p>
          <a:p>
            <a:r>
              <a:rPr lang="tr-TR" dirty="0" smtClean="0"/>
              <a:t>ÖNEMLİ OLAN EN AZ TARAFLI YORUM YAPABİLMEK.</a:t>
            </a:r>
            <a:endParaRPr lang="tr-TR" dirty="0"/>
          </a:p>
        </p:txBody>
      </p:sp>
    </p:spTree>
    <p:extLst>
      <p:ext uri="{BB962C8B-B14F-4D97-AF65-F5344CB8AC3E}">
        <p14:creationId xmlns:p14="http://schemas.microsoft.com/office/powerpoint/2010/main" xmlns="" val="1927062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0"/>
            <a:ext cx="10018713" cy="829101"/>
          </a:xfrm>
        </p:spPr>
        <p:txBody>
          <a:bodyPr/>
          <a:lstStyle/>
          <a:p>
            <a:r>
              <a:rPr lang="tr-TR" dirty="0" smtClean="0"/>
              <a:t>OKUMA SÜREÇLERİ</a:t>
            </a:r>
            <a:endParaRPr lang="tr-TR" dirty="0"/>
          </a:p>
        </p:txBody>
      </p:sp>
      <p:sp>
        <p:nvSpPr>
          <p:cNvPr id="3" name="İçerik Yer Tutucusu 2"/>
          <p:cNvSpPr>
            <a:spLocks noGrp="1"/>
          </p:cNvSpPr>
          <p:nvPr>
            <p:ph idx="1"/>
          </p:nvPr>
        </p:nvSpPr>
        <p:spPr>
          <a:xfrm>
            <a:off x="1484311" y="1514901"/>
            <a:ext cx="10018713" cy="4326341"/>
          </a:xfrm>
        </p:spPr>
        <p:txBody>
          <a:bodyPr>
            <a:normAutofit/>
          </a:bodyPr>
          <a:lstStyle/>
          <a:p>
            <a:r>
              <a:rPr lang="tr-TR" sz="2800" dirty="0" smtClean="0"/>
              <a:t>1.ELEYİCİ OKUMA</a:t>
            </a:r>
          </a:p>
          <a:p>
            <a:r>
              <a:rPr lang="tr-TR" sz="2800" dirty="0" smtClean="0"/>
              <a:t>2.DEĞERLENDİRİCİ SÜREÇ</a:t>
            </a:r>
          </a:p>
          <a:p>
            <a:r>
              <a:rPr lang="tr-TR" sz="2800" dirty="0" smtClean="0"/>
              <a:t>3.ELEŞTİREL OKUMA (AÇIKLAYICI ELEŞTİRİ, YORUMLAYICI ELEŞTİRİ, DEĞERLEDİRİCİ ELEŞTİRİ)</a:t>
            </a:r>
          </a:p>
          <a:p>
            <a:r>
              <a:rPr lang="tr-TR" sz="2800" dirty="0" smtClean="0"/>
              <a:t>4.KOLLEKTİF NESNELLİK (KABUL VEYA REDDETME SÜRECİ)</a:t>
            </a:r>
            <a:endParaRPr lang="tr-TR" sz="2800" dirty="0"/>
          </a:p>
        </p:txBody>
      </p:sp>
    </p:spTree>
    <p:extLst>
      <p:ext uri="{BB962C8B-B14F-4D97-AF65-F5344CB8AC3E}">
        <p14:creationId xmlns:p14="http://schemas.microsoft.com/office/powerpoint/2010/main" xmlns="" val="2993650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0"/>
            <a:ext cx="10018713" cy="1037230"/>
          </a:xfrm>
        </p:spPr>
        <p:txBody>
          <a:bodyPr>
            <a:normAutofit fontScale="90000"/>
          </a:bodyPr>
          <a:lstStyle/>
          <a:p>
            <a:r>
              <a:rPr lang="tr-TR" dirty="0" smtClean="0"/>
              <a:t>TALEPKAR BİR OKUR HANGİ SORULARI SORAR  ÖNERİLER</a:t>
            </a:r>
            <a:endParaRPr lang="tr-TR" dirty="0"/>
          </a:p>
        </p:txBody>
      </p:sp>
      <p:sp>
        <p:nvSpPr>
          <p:cNvPr id="3" name="İçerik Yer Tutucusu 2"/>
          <p:cNvSpPr>
            <a:spLocks noGrp="1"/>
          </p:cNvSpPr>
          <p:nvPr>
            <p:ph idx="1"/>
          </p:nvPr>
        </p:nvSpPr>
        <p:spPr>
          <a:xfrm>
            <a:off x="1484310" y="1037230"/>
            <a:ext cx="10018713" cy="5136107"/>
          </a:xfrm>
        </p:spPr>
        <p:txBody>
          <a:bodyPr lIns="180000">
            <a:normAutofit fontScale="70000" lnSpcReduction="20000"/>
          </a:bodyPr>
          <a:lstStyle/>
          <a:p>
            <a:r>
              <a:rPr lang="tr-TR" b="1" dirty="0" smtClean="0"/>
              <a:t>1. KİTABIN BÜTÜNÜ NE HAKKINDA? </a:t>
            </a:r>
          </a:p>
          <a:p>
            <a:pPr marL="0" indent="0" algn="just">
              <a:buNone/>
            </a:pPr>
            <a:r>
              <a:rPr lang="tr-TR" dirty="0"/>
              <a:t>	</a:t>
            </a:r>
            <a:r>
              <a:rPr lang="tr-TR" dirty="0" smtClean="0"/>
              <a:t>KİTABIN ANA TEMASINI VE YAZARIN BU TEMAYI DÜZENLİ BİR ŞEKİLDE 	GEREKLİ OLAN 	İKİNCİL TEMALAR VE KONU BAŞLIKLARI HALİNDE 	NASIL ALT YÖLÜMLERE AYIRDIĞINI 	ORTAYA ÇIKARMAK 	ZORUNDASINIZ.</a:t>
            </a:r>
          </a:p>
          <a:p>
            <a:r>
              <a:rPr lang="tr-TR" b="1" dirty="0" smtClean="0"/>
              <a:t>2. AYRINTILARDA NELER, NASIL SÖYLENMEKTEDİR? </a:t>
            </a:r>
          </a:p>
          <a:p>
            <a:pPr marL="0" indent="0">
              <a:buNone/>
            </a:pPr>
            <a:r>
              <a:rPr lang="tr-TR" b="1" dirty="0" smtClean="0"/>
              <a:t>	</a:t>
            </a:r>
            <a:r>
              <a:rPr lang="tr-TR" dirty="0" smtClean="0"/>
              <a:t>YAZARIN ÖZEL MESAJLARINI OLUŞTURAN TEMEL DÜŞÜNCELERİ, 	İDDİALARI VE 	SAVLARI 	ORTAYA ÇIKARMAK ZOUNDASINIZ.</a:t>
            </a:r>
          </a:p>
          <a:p>
            <a:r>
              <a:rPr lang="tr-TR" b="1" dirty="0" smtClean="0"/>
              <a:t>3.KİTAP, BÜTÜN HALİNDE VEYA KISMEN DOĞRULUK TAŞIYOR MU?</a:t>
            </a:r>
          </a:p>
          <a:p>
            <a:pPr marL="0" indent="0">
              <a:buNone/>
            </a:pPr>
            <a:r>
              <a:rPr lang="tr-TR" dirty="0" smtClean="0"/>
              <a:t>	İLK İKİ SORUYU CEVAPLAMADAN BU SORUYU CEVAPLAMANIZ MÜMKÜN 	DEĞİLDİR. BİR 	ŞEYİN 	DOĞRULUK TAŞIYIP TAŞIMADIĞINA KARAR VERMEDEN 	ÖNCE O ŞEYİN NE 	SÖYLEDİĞİNİ 	BİLMEMİZ GEREKİR. BUNUNLA BİRLİKTE BİR 	KİTABI ANLADIĞINIZDA, 	EĞER O KİTABI CİDDİ BİR 	ŞEKİLDE OKUYARSINIZ O 	TAKDİRDE ONUN ZİHNİNİN BİR 	PARÇASI HALİNE GETİRMENİZ 	ŞART.</a:t>
            </a:r>
          </a:p>
          <a:p>
            <a:r>
              <a:rPr lang="tr-TR" b="1" dirty="0" smtClean="0"/>
              <a:t>4.KİTABIN FARKI NE?</a:t>
            </a:r>
          </a:p>
          <a:p>
            <a:pPr marL="0" indent="0">
              <a:buNone/>
            </a:pPr>
            <a:r>
              <a:rPr lang="tr-TR" dirty="0" smtClean="0"/>
              <a:t>	EĞER BU KİTAP BİRTAKIM BİLGİLER VERİYORSA BUNUN ÖNEMİNİN NE OLDUĞUNU 	SORMALISINIZ. 	YAZAR BÜTÜN BUNLARIN NEDEN ÖNEMLİ OLDUĞUNU DÜŞÜNMEKTEDİR, 	ONLARI BİLMEK 	SİZİN İÇİN DE ÖNEMLİ Mİ?</a:t>
            </a:r>
          </a:p>
          <a:p>
            <a:pPr marL="0" indent="0">
              <a:buNone/>
            </a:pPr>
            <a:r>
              <a:rPr lang="tr-TR" b="1" dirty="0" smtClean="0"/>
              <a:t>YUKARIDAKİ  VE BENZERİ SORULARI SORDUĞUNUZDA DAHA İYİ BİR OKUR HALİNE GELİNMİŞ DEMEKTİR</a:t>
            </a:r>
            <a:r>
              <a:rPr lang="tr-TR" dirty="0" smtClean="0"/>
              <a:t>. </a:t>
            </a:r>
            <a:endParaRPr lang="tr-TR" dirty="0"/>
          </a:p>
        </p:txBody>
      </p:sp>
    </p:spTree>
    <p:extLst>
      <p:ext uri="{BB962C8B-B14F-4D97-AF65-F5344CB8AC3E}">
        <p14:creationId xmlns:p14="http://schemas.microsoft.com/office/powerpoint/2010/main" xmlns="" val="3619866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0"/>
            <a:ext cx="10018713" cy="614149"/>
          </a:xfrm>
        </p:spPr>
        <p:txBody>
          <a:bodyPr>
            <a:normAutofit fontScale="90000"/>
          </a:bodyPr>
          <a:lstStyle/>
          <a:p>
            <a:r>
              <a:rPr lang="tr-TR" dirty="0" smtClean="0"/>
              <a:t>4.OKUMA DÜZEYLERİ VE AŞAMALARI </a:t>
            </a:r>
            <a:endParaRPr lang="tr-TR" dirty="0"/>
          </a:p>
        </p:txBody>
      </p:sp>
      <p:sp>
        <p:nvSpPr>
          <p:cNvPr id="3" name="İçerik Yer Tutucusu 2"/>
          <p:cNvSpPr>
            <a:spLocks noGrp="1"/>
          </p:cNvSpPr>
          <p:nvPr>
            <p:ph idx="1"/>
          </p:nvPr>
        </p:nvSpPr>
        <p:spPr>
          <a:xfrm>
            <a:off x="1484310" y="968991"/>
            <a:ext cx="10018713" cy="4822209"/>
          </a:xfrm>
        </p:spPr>
        <p:txBody>
          <a:bodyPr>
            <a:normAutofit/>
          </a:bodyPr>
          <a:lstStyle/>
          <a:p>
            <a:pPr algn="just"/>
            <a:r>
              <a:rPr lang="tr-TR" dirty="0" smtClean="0"/>
              <a:t>OKUMAK BİR ÖĞRETİCİDEN ÖĞRENMEK DEMEKTİR. BUNU ANCAK NASIL YAPILDIĞINI BİLİRSEK BAŞARIYA ULAŞABİLİRİZ. </a:t>
            </a:r>
          </a:p>
          <a:p>
            <a:pPr algn="just"/>
            <a:r>
              <a:rPr lang="tr-TR" dirty="0" smtClean="0"/>
              <a:t>BİR OKURUN NE OKUYACAĞINI AMACI BELİRLER. OKUDUKLARININ NE KADAR ETKİLİ OLDUĞUNU BELİRLEYEN İSE OKUMA YAPTIĞI SIRADA HARCADIĞI ÇABA VE GÖSTERDİĞİ BECERİLERDİR. OKUMA BECERİSİNDE HERHANGİ BİR İLERLEMENİN SAĞLANABİLMESİ İÇİN ÖNCELİKLE OKUMA DÜZEYLERİ ARASINDAKİ FARKLILIKLARIN ANLAŞILMASI GEREKİR.</a:t>
            </a:r>
          </a:p>
          <a:p>
            <a:pPr algn="just"/>
            <a:r>
              <a:rPr lang="tr-TR" dirty="0" smtClean="0"/>
              <a:t>DÖRT DÜZEY OKUMA VARDIR. OKUMA DÜZEYLERİ BELİRLİ BİR BİRİKİMİ İFADE EDER. BİRİNCİ DÜZEY İKİNCİNİN, İKİNCİ ÜÇÜNCÜNÜN VE ÜÇÜNCÜ DE DÖRDÜNCÜ DÜZEYİN İÇİNDE KAYBOLMAZ.</a:t>
            </a:r>
          </a:p>
        </p:txBody>
      </p:sp>
    </p:spTree>
    <p:extLst>
      <p:ext uri="{BB962C8B-B14F-4D97-AF65-F5344CB8AC3E}">
        <p14:creationId xmlns:p14="http://schemas.microsoft.com/office/powerpoint/2010/main" xmlns="" val="183160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58003"/>
            <a:ext cx="10018713" cy="951931"/>
          </a:xfrm>
        </p:spPr>
        <p:txBody>
          <a:bodyPr/>
          <a:lstStyle/>
          <a:p>
            <a:r>
              <a:rPr lang="tr-TR" dirty="0" smtClean="0"/>
              <a:t>DÖRT OKUMA DÜZEYİ VE ANA ESASLARI</a:t>
            </a:r>
            <a:endParaRPr lang="tr-TR" dirty="0"/>
          </a:p>
        </p:txBody>
      </p:sp>
      <p:sp>
        <p:nvSpPr>
          <p:cNvPr id="3" name="İçerik Yer Tutucusu 2"/>
          <p:cNvSpPr>
            <a:spLocks noGrp="1"/>
          </p:cNvSpPr>
          <p:nvPr>
            <p:ph idx="1"/>
          </p:nvPr>
        </p:nvSpPr>
        <p:spPr>
          <a:xfrm>
            <a:off x="1484310" y="1009935"/>
            <a:ext cx="10018713" cy="4781266"/>
          </a:xfrm>
        </p:spPr>
        <p:txBody>
          <a:bodyPr>
            <a:normAutofit/>
          </a:bodyPr>
          <a:lstStyle/>
          <a:p>
            <a:pPr marL="0" indent="0" algn="just">
              <a:buNone/>
            </a:pPr>
            <a:endParaRPr lang="tr-TR" dirty="0" smtClean="0"/>
          </a:p>
          <a:p>
            <a:pPr algn="just">
              <a:spcBef>
                <a:spcPts val="0"/>
              </a:spcBef>
              <a:spcAft>
                <a:spcPts val="0"/>
              </a:spcAft>
            </a:pPr>
            <a:r>
              <a:rPr lang="tr-TR" b="1" dirty="0" smtClean="0"/>
              <a:t>BİRİNCİ DÜZEY OKUMA</a:t>
            </a:r>
            <a:r>
              <a:rPr lang="tr-TR" dirty="0" smtClean="0"/>
              <a:t>: </a:t>
            </a:r>
            <a:r>
              <a:rPr lang="tr-TR" b="1" dirty="0"/>
              <a:t>BAŞLANGIÇ DÜZEYİ </a:t>
            </a:r>
            <a:r>
              <a:rPr lang="tr-TR" b="1" dirty="0" smtClean="0"/>
              <a:t>OKUMASI</a:t>
            </a:r>
          </a:p>
          <a:p>
            <a:pPr lvl="1" algn="just">
              <a:spcBef>
                <a:spcPts val="0"/>
              </a:spcBef>
              <a:spcAft>
                <a:spcPts val="0"/>
              </a:spcAft>
            </a:pPr>
            <a:r>
              <a:rPr lang="tr-TR" sz="2400" dirty="0" smtClean="0"/>
              <a:t>İLK OKUMA BECERİLERİNİ KAZANIR.</a:t>
            </a:r>
          </a:p>
          <a:p>
            <a:pPr lvl="1" algn="just">
              <a:spcBef>
                <a:spcPts val="0"/>
              </a:spcBef>
              <a:spcAft>
                <a:spcPts val="0"/>
              </a:spcAft>
            </a:pPr>
            <a:r>
              <a:rPr lang="tr-TR" sz="2400" dirty="0" smtClean="0"/>
              <a:t>TEMEL BİR OKUMA EĞİTİMİ ALIR.</a:t>
            </a:r>
          </a:p>
          <a:p>
            <a:pPr lvl="1" algn="just">
              <a:spcBef>
                <a:spcPts val="0"/>
              </a:spcBef>
              <a:spcAft>
                <a:spcPts val="0"/>
              </a:spcAft>
            </a:pPr>
            <a:r>
              <a:rPr lang="tr-TR" sz="2400" dirty="0" smtClean="0"/>
              <a:t>OKUMA SANATINA AİT ÖN BİLGİLERİ ÖĞRENİR.</a:t>
            </a:r>
          </a:p>
          <a:p>
            <a:pPr lvl="1" algn="just">
              <a:spcBef>
                <a:spcPts val="0"/>
              </a:spcBef>
              <a:spcAft>
                <a:spcPts val="0"/>
              </a:spcAft>
            </a:pPr>
            <a:r>
              <a:rPr lang="tr-TR" sz="2400" dirty="0" smtClean="0"/>
              <a:t>DÜZENLİ ŞEKİLDE İLKÖĞRETİMDE ÖĞRETİLMELİDİR.</a:t>
            </a:r>
          </a:p>
          <a:p>
            <a:pPr lvl="1" algn="just">
              <a:spcBef>
                <a:spcPts val="0"/>
              </a:spcBef>
              <a:spcAft>
                <a:spcPts val="0"/>
              </a:spcAft>
            </a:pPr>
            <a:r>
              <a:rPr lang="tr-TR" sz="2400" dirty="0" smtClean="0"/>
              <a:t>OKUYUCU TARAFINDAN SORULAN SORU: «BU CÜMLE NE SÖYLÜYOR?» SORUSUDUR.</a:t>
            </a:r>
          </a:p>
          <a:p>
            <a:endParaRPr lang="tr-TR" dirty="0"/>
          </a:p>
        </p:txBody>
      </p:sp>
    </p:spTree>
    <p:extLst>
      <p:ext uri="{BB962C8B-B14F-4D97-AF65-F5344CB8AC3E}">
        <p14:creationId xmlns:p14="http://schemas.microsoft.com/office/powerpoint/2010/main" xmlns="" val="3375245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272955"/>
            <a:ext cx="10018713" cy="583442"/>
          </a:xfrm>
        </p:spPr>
        <p:txBody>
          <a:bodyPr>
            <a:noAutofit/>
          </a:bodyPr>
          <a:lstStyle/>
          <a:p>
            <a:r>
              <a:rPr lang="tr-TR" sz="3200" dirty="0" smtClean="0"/>
              <a:t>BİRİNCİ DÜZEY OKUMANIN AŞAMALARI </a:t>
            </a:r>
            <a:endParaRPr lang="tr-TR" sz="3200" dirty="0"/>
          </a:p>
        </p:txBody>
      </p:sp>
      <p:sp>
        <p:nvSpPr>
          <p:cNvPr id="3" name="İçerik Yer Tutucusu 2"/>
          <p:cNvSpPr>
            <a:spLocks noGrp="1"/>
          </p:cNvSpPr>
          <p:nvPr>
            <p:ph idx="1"/>
          </p:nvPr>
        </p:nvSpPr>
        <p:spPr>
          <a:xfrm>
            <a:off x="1484310" y="1201003"/>
            <a:ext cx="10018713" cy="4590198"/>
          </a:xfrm>
        </p:spPr>
        <p:txBody>
          <a:bodyPr>
            <a:normAutofit fontScale="92500" lnSpcReduction="20000"/>
          </a:bodyPr>
          <a:lstStyle/>
          <a:p>
            <a:pPr algn="just"/>
            <a:r>
              <a:rPr lang="tr-TR" b="1" dirty="0" smtClean="0"/>
              <a:t>BAŞLANGIÇ OKUMASI (BU CÜMLE BANA NE SÖYLÜYOR?): </a:t>
            </a:r>
            <a:r>
              <a:rPr lang="tr-TR" dirty="0" smtClean="0"/>
              <a:t>KELİMELERİ CÜMLE İÇİNDE ANLAMLANDIRMA VE KELİME DAĞARCIĞININ GELİŞTİRİLMESİ </a:t>
            </a:r>
          </a:p>
          <a:p>
            <a:pPr algn="just"/>
            <a:r>
              <a:rPr lang="tr-TR" b="1" dirty="0" smtClean="0">
                <a:solidFill>
                  <a:srgbClr val="FF0000"/>
                </a:solidFill>
              </a:rPr>
              <a:t>1.AŞAMA: </a:t>
            </a:r>
            <a:r>
              <a:rPr lang="tr-TR" dirty="0" smtClean="0"/>
              <a:t>KELİMELERİN NE DEME İSTEDİKLERİNİ ORTAYA ÇIKARILMASI</a:t>
            </a:r>
          </a:p>
          <a:p>
            <a:pPr algn="just"/>
            <a:r>
              <a:rPr lang="tr-TR" b="1" dirty="0" smtClean="0">
                <a:solidFill>
                  <a:srgbClr val="FF0000"/>
                </a:solidFill>
              </a:rPr>
              <a:t>2.AŞAMA:</a:t>
            </a:r>
            <a:r>
              <a:rPr lang="tr-TR" dirty="0" smtClean="0"/>
              <a:t>BAĞLAMA DİKKAT ETME, ANLAM İPUÇLARINI BULMA</a:t>
            </a:r>
          </a:p>
          <a:p>
            <a:pPr algn="just"/>
            <a:r>
              <a:rPr lang="tr-TR" b="1" dirty="0" smtClean="0">
                <a:solidFill>
                  <a:srgbClr val="FF0000"/>
                </a:solidFill>
              </a:rPr>
              <a:t>3.AŞAMA:</a:t>
            </a:r>
            <a:r>
              <a:rPr lang="tr-TR" dirty="0" smtClean="0"/>
              <a:t>KELİME DAĞARCIĞI OLUŞTURMA, BAĞLAMSAL İPUÇLARIYLA YENİ KELİMELERİN ANLAMINI BULMA YORUMLAMA</a:t>
            </a:r>
          </a:p>
          <a:p>
            <a:pPr algn="just"/>
            <a:r>
              <a:rPr lang="tr-TR" b="1" dirty="0" smtClean="0">
                <a:solidFill>
                  <a:srgbClr val="FF0000"/>
                </a:solidFill>
              </a:rPr>
              <a:t>4.AŞAMA:</a:t>
            </a:r>
            <a:r>
              <a:rPr lang="tr-TR" dirty="0" smtClean="0"/>
              <a:t>İLK ÜÇ AŞAMAYI PEKİŞTİREREK, OKUMA TECRÜBESİNİ ÖZÜMSEME, KAVRAMLARI BAŞKA METİNLERDE KULLANMA, BAŞKA YAZARLARIN ESERLERİYLE KARŞILAŞTIRMA</a:t>
            </a:r>
          </a:p>
          <a:p>
            <a:pPr algn="just"/>
            <a:r>
              <a:rPr lang="tr-TR" dirty="0" smtClean="0">
                <a:solidFill>
                  <a:srgbClr val="FF0000"/>
                </a:solidFill>
              </a:rPr>
              <a:t>BU OLGUNLAŞMIŞ OKUMA AŞAMASINA ÖĞRENCİLERİN ON LU YAŞLARDA ULAŞMALARI GEREKİR. </a:t>
            </a:r>
          </a:p>
          <a:p>
            <a:pPr algn="just"/>
            <a:r>
              <a:rPr lang="tr-TR" dirty="0" smtClean="0">
                <a:solidFill>
                  <a:srgbClr val="FF0000"/>
                </a:solidFill>
              </a:rPr>
              <a:t>BU DÜZEY OKUMA BAŞARISIZLIKLARI DAHA YÜKSEK OKUMA DÜZEYLERİNİ DARALTIR</a:t>
            </a:r>
            <a:endParaRPr lang="tr-TR" dirty="0">
              <a:solidFill>
                <a:srgbClr val="FF0000"/>
              </a:solidFill>
            </a:endParaRPr>
          </a:p>
        </p:txBody>
      </p:sp>
    </p:spTree>
    <p:extLst>
      <p:ext uri="{BB962C8B-B14F-4D97-AF65-F5344CB8AC3E}">
        <p14:creationId xmlns:p14="http://schemas.microsoft.com/office/powerpoint/2010/main" xmlns="" val="685713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153537"/>
            <a:ext cx="10018713" cy="651681"/>
          </a:xfrm>
        </p:spPr>
        <p:txBody>
          <a:bodyPr>
            <a:normAutofit fontScale="90000"/>
          </a:bodyPr>
          <a:lstStyle/>
          <a:p>
            <a:r>
              <a:rPr lang="tr-TR" dirty="0" smtClean="0"/>
              <a:t>CEVAPLANACAK SORULAR</a:t>
            </a:r>
            <a:endParaRPr lang="tr-TR" dirty="0"/>
          </a:p>
        </p:txBody>
      </p:sp>
      <p:sp>
        <p:nvSpPr>
          <p:cNvPr id="3" name="İçerik Yer Tutucusu 2"/>
          <p:cNvSpPr>
            <a:spLocks noGrp="1"/>
          </p:cNvSpPr>
          <p:nvPr>
            <p:ph idx="1"/>
          </p:nvPr>
        </p:nvSpPr>
        <p:spPr>
          <a:xfrm>
            <a:off x="1484310" y="805219"/>
            <a:ext cx="10018713" cy="4985982"/>
          </a:xfrm>
        </p:spPr>
        <p:txBody>
          <a:bodyPr/>
          <a:lstStyle/>
          <a:p>
            <a:r>
              <a:rPr lang="tr-TR" dirty="0" smtClean="0"/>
              <a:t>1.NİÇİN </a:t>
            </a:r>
            <a:r>
              <a:rPr lang="tr-TR" dirty="0"/>
              <a:t>OKUMALIYIZ?</a:t>
            </a:r>
          </a:p>
          <a:p>
            <a:r>
              <a:rPr lang="tr-TR" dirty="0" smtClean="0"/>
              <a:t>2.OKUMA İLE İLGİLİ GENEL BİLGİLER</a:t>
            </a:r>
          </a:p>
          <a:p>
            <a:r>
              <a:rPr lang="tr-TR" dirty="0" smtClean="0"/>
              <a:t>3.OKUMA BİÇİMLERİ NELERDİR?</a:t>
            </a:r>
          </a:p>
          <a:p>
            <a:r>
              <a:rPr lang="tr-TR" dirty="0" smtClean="0"/>
              <a:t>4.OKUMA </a:t>
            </a:r>
            <a:r>
              <a:rPr lang="tr-TR" smtClean="0"/>
              <a:t>DÜZEYLERİ VE AŞAMALARI?</a:t>
            </a:r>
            <a:endParaRPr lang="tr-TR" dirty="0" smtClean="0"/>
          </a:p>
          <a:p>
            <a:endParaRPr lang="tr-TR" dirty="0"/>
          </a:p>
        </p:txBody>
      </p:sp>
    </p:spTree>
    <p:extLst>
      <p:ext uri="{BB962C8B-B14F-4D97-AF65-F5344CB8AC3E}">
        <p14:creationId xmlns:p14="http://schemas.microsoft.com/office/powerpoint/2010/main" xmlns="" val="1266697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126243"/>
            <a:ext cx="10018713" cy="897340"/>
          </a:xfrm>
        </p:spPr>
        <p:txBody>
          <a:bodyPr/>
          <a:lstStyle/>
          <a:p>
            <a:r>
              <a:rPr lang="tr-TR" dirty="0"/>
              <a:t>DÖRT OKUMA DÜZEYİ VE ANA ESASLARI</a:t>
            </a:r>
          </a:p>
        </p:txBody>
      </p:sp>
      <p:sp>
        <p:nvSpPr>
          <p:cNvPr id="3" name="İçerik Yer Tutucusu 2"/>
          <p:cNvSpPr>
            <a:spLocks noGrp="1"/>
          </p:cNvSpPr>
          <p:nvPr>
            <p:ph idx="1"/>
          </p:nvPr>
        </p:nvSpPr>
        <p:spPr>
          <a:xfrm>
            <a:off x="1484310" y="1023583"/>
            <a:ext cx="10018713" cy="4767617"/>
          </a:xfrm>
        </p:spPr>
        <p:txBody>
          <a:bodyPr>
            <a:normAutofit/>
          </a:bodyPr>
          <a:lstStyle/>
          <a:p>
            <a:pPr algn="just">
              <a:spcBef>
                <a:spcPts val="0"/>
              </a:spcBef>
              <a:spcAft>
                <a:spcPts val="0"/>
              </a:spcAft>
            </a:pPr>
            <a:r>
              <a:rPr lang="tr-TR" b="1" dirty="0"/>
              <a:t>İKİNCİ DÜZEY OKUMA: İNCELEYİCİ OKUMA</a:t>
            </a:r>
          </a:p>
          <a:p>
            <a:pPr lvl="1" algn="just"/>
            <a:r>
              <a:rPr lang="tr-TR" sz="2400" dirty="0"/>
              <a:t>OKUYUCUNUN BELİRLİ BİR OKUMA MİKTARINI BELİRLİ BİR ZAMANDA GERÇEKLEŞTİRMESİDİR.</a:t>
            </a:r>
          </a:p>
          <a:p>
            <a:pPr lvl="1" algn="just"/>
            <a:r>
              <a:rPr lang="tr-TR" sz="2400" dirty="0"/>
              <a:t>BİR DİĞER ADLANDIRMA ÖN OKUMA OLABİLİR AMA BU GELİŞİ GÜZEL OKUMA ANLAMINDA DEĞİL, SİSTEMATİK BİR GÖZ GEZDİRMEDİR.</a:t>
            </a:r>
          </a:p>
          <a:p>
            <a:pPr lvl="1" algn="just"/>
            <a:r>
              <a:rPr lang="tr-TR" sz="2400" dirty="0"/>
              <a:t>AMAÇ YÜZEYİN SİZE VEREBİLECEĞİ HER ŞEYİ ÖĞRENMEKTİR.</a:t>
            </a:r>
          </a:p>
          <a:p>
            <a:pPr lvl="1" algn="just"/>
            <a:r>
              <a:rPr lang="tr-TR" sz="2400" dirty="0"/>
              <a:t>BU DÜZEYİN EN TİPİK SORULARI: «BU KİTAP NE HAKKINDA?», «BU KİTABIN YAPISI NASILDIR?», «BU KİTABIN BÖLÜMLERİ NELERDİR, NE ANLATMIŞTIR?» </a:t>
            </a:r>
            <a:endParaRPr lang="tr-TR" sz="2400" dirty="0" smtClean="0"/>
          </a:p>
          <a:p>
            <a:pPr marL="0" indent="0">
              <a:buNone/>
            </a:pPr>
            <a:endParaRPr lang="tr-TR" dirty="0"/>
          </a:p>
        </p:txBody>
      </p:sp>
    </p:spTree>
    <p:extLst>
      <p:ext uri="{BB962C8B-B14F-4D97-AF65-F5344CB8AC3E}">
        <p14:creationId xmlns:p14="http://schemas.microsoft.com/office/powerpoint/2010/main" xmlns="" val="3852247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0"/>
            <a:ext cx="10018713" cy="638033"/>
          </a:xfrm>
        </p:spPr>
        <p:txBody>
          <a:bodyPr>
            <a:normAutofit fontScale="90000"/>
          </a:bodyPr>
          <a:lstStyle/>
          <a:p>
            <a:r>
              <a:rPr lang="tr-TR" sz="3200" b="1" dirty="0" smtClean="0"/>
              <a:t/>
            </a:r>
            <a:br>
              <a:rPr lang="tr-TR" sz="3200" b="1" dirty="0" smtClean="0"/>
            </a:br>
            <a:r>
              <a:rPr lang="tr-TR" sz="3200" b="1" dirty="0" smtClean="0"/>
              <a:t>İKİNCİ DÜZEY OKUMA AŞAMALARI </a:t>
            </a:r>
            <a:br>
              <a:rPr lang="tr-TR" sz="3200" b="1" dirty="0" smtClean="0"/>
            </a:br>
            <a:endParaRPr lang="tr-TR" sz="3200" b="1" dirty="0"/>
          </a:p>
        </p:txBody>
      </p:sp>
      <p:sp>
        <p:nvSpPr>
          <p:cNvPr id="3" name="İçerik Yer Tutucusu 2"/>
          <p:cNvSpPr>
            <a:spLocks noGrp="1"/>
          </p:cNvSpPr>
          <p:nvPr>
            <p:ph idx="1"/>
          </p:nvPr>
        </p:nvSpPr>
        <p:spPr>
          <a:xfrm>
            <a:off x="1484310" y="638032"/>
            <a:ext cx="10018713" cy="6219967"/>
          </a:xfrm>
        </p:spPr>
        <p:txBody>
          <a:bodyPr>
            <a:normAutofit fontScale="70000" lnSpcReduction="20000"/>
          </a:bodyPr>
          <a:lstStyle/>
          <a:p>
            <a:endParaRPr lang="tr-TR" dirty="0" smtClean="0"/>
          </a:p>
          <a:p>
            <a:r>
              <a:rPr lang="tr-TR" sz="2600" dirty="0" smtClean="0"/>
              <a:t>BU DÜZEYDE BİR YAZARA AİT METNİ ÇOK FAZLA KELİMENİN ANLAMINA BAKMADAN GRAMERE/SANTAKSA TAKILMADAN OKUMAK</a:t>
            </a:r>
          </a:p>
          <a:p>
            <a:pPr marL="0" indent="0">
              <a:buNone/>
            </a:pPr>
            <a:r>
              <a:rPr lang="tr-TR" sz="2600" b="1" dirty="0" smtClean="0">
                <a:solidFill>
                  <a:srgbClr val="FF0000"/>
                </a:solidFill>
              </a:rPr>
              <a:t>1.AŞAMA</a:t>
            </a:r>
            <a:r>
              <a:rPr lang="tr-TR" sz="2600" dirty="0" smtClean="0">
                <a:solidFill>
                  <a:srgbClr val="FF0000"/>
                </a:solidFill>
              </a:rPr>
              <a:t>:</a:t>
            </a:r>
            <a:r>
              <a:rPr lang="tr-TR" sz="2600" dirty="0" smtClean="0"/>
              <a:t>SİSTEMATİK TARAMA:TEMEL AMACI KİTABIN DAHA DİKKATLİ BİR OKUMA GEREKTİRİP GEREKTİRMEDİĞİNİN ORTAYA ÇIKARILMASI. KİTABI İKİNCİ KEZ OKUMASANIZ DA HAKKINDA BİR ŞEYLER SÖYLEYEBİLİRSİNİZ. KİTABA ÜSTÜNKÖRÜ GÖZ ATMA, ÖZ BESİNE ULAŞMAYA YARAYAN HARMANLAMA </a:t>
            </a:r>
          </a:p>
          <a:p>
            <a:r>
              <a:rPr lang="tr-TR" sz="2600" b="1" dirty="0" smtClean="0"/>
              <a:t>ÖNERİLER:</a:t>
            </a:r>
          </a:p>
          <a:p>
            <a:pPr lvl="1"/>
            <a:r>
              <a:rPr lang="tr-TR" sz="2600" dirty="0" smtClean="0"/>
              <a:t>İÇİNDEKİLER VE ÖN SÖZ BÖLÜMÜNÜ HIZLICA OKUYUN.</a:t>
            </a:r>
          </a:p>
          <a:p>
            <a:pPr lvl="1"/>
            <a:r>
              <a:rPr lang="tr-TR" sz="2600" dirty="0" smtClean="0"/>
              <a:t>İÇİNDEKİLER BÖLÜMÜNÜ ÜZERİNDE DÜŞÜNEREK KİTABIN GENELİNE İLİŞKİN FİKİR SAHİBİ OLUN. YAZAR İÇİNDEKİLER BÖLÜMÜNE ÇOK ZAMAN HARCAMIŞTIR.</a:t>
            </a:r>
          </a:p>
          <a:p>
            <a:pPr lvl="1"/>
            <a:r>
              <a:rPr lang="tr-TR" sz="2600" dirty="0" smtClean="0"/>
              <a:t>ELE ALINAN KONU BAŞLIKLARININ KAPSAMI VE ATIFTA BULUNULAN KİTAPLAR VE YAZARLAR HAKKINDA TAHMİNDE BULUNUN.</a:t>
            </a:r>
          </a:p>
          <a:p>
            <a:pPr lvl="1"/>
            <a:r>
              <a:rPr lang="tr-TR" sz="2600" dirty="0" smtClean="0"/>
              <a:t>YAYINCININ TANIMINI OKUYUN.SON OLARAK SAYFALARA GÖZ ATIN BİR İKİ PARAGRAF OKUYUN. ÖZELLİKLE SON İKİ ÜÇ SAYFA</a:t>
            </a:r>
          </a:p>
          <a:p>
            <a:pPr algn="just"/>
            <a:r>
              <a:rPr lang="tr-TR" sz="2600" b="1" dirty="0" smtClean="0">
                <a:solidFill>
                  <a:srgbClr val="FF0000"/>
                </a:solidFill>
              </a:rPr>
              <a:t>2.AŞAMA:</a:t>
            </a:r>
            <a:r>
              <a:rPr lang="tr-TR" sz="2600" dirty="0" smtClean="0"/>
              <a:t>YÜZEYSEL </a:t>
            </a:r>
            <a:r>
              <a:rPr lang="tr-TR" sz="2600" dirty="0"/>
              <a:t>OKUMA: YÜZEYSEL OKUMADAN KASIT GELİŞİGÜZEL OKUMA DEĞİL ZORLUK ÇEKİLEN KISIMLARIN ATLANIP OKUMAYA DEVAM EDİLMESİDİR. ÇOĞUMUZA ANLAMADIĞIMIZ YERLERE DİKKAT ETMEMİZ, ANLAŞILMAYAN KELİME İÇİN SÖZLÜĞE BAKMAMIZ VE İKİNCİL KAYNAKLARA BAKMAMIZ ÖNERİLMİŞTİR. BUNLAR ZAMANSIZ YAPILDIĞINDA OKUMAYA KET VURABİLİR. YÜZEYSEL OKUMA İÇİN BUNLARA GEREK YOKTUR. AKSİ DURUMDA KİTAP OKUNMADAN  GEÇİLİR. </a:t>
            </a:r>
            <a:r>
              <a:rPr lang="tr-TR" sz="2600" dirty="0">
                <a:solidFill>
                  <a:srgbClr val="FF0000"/>
                </a:solidFill>
              </a:rPr>
              <a:t>AĞAÇLARA BAKARKEN ORMANIN GÜZELLİĞİNİ KAÇIRMAYIN.</a:t>
            </a:r>
          </a:p>
          <a:p>
            <a:pPr marL="457200" lvl="1" indent="0">
              <a:buNone/>
            </a:pPr>
            <a:endParaRPr lang="tr-TR" dirty="0" smtClean="0"/>
          </a:p>
          <a:p>
            <a:endParaRPr lang="tr-TR" dirty="0"/>
          </a:p>
        </p:txBody>
      </p:sp>
    </p:spTree>
    <p:extLst>
      <p:ext uri="{BB962C8B-B14F-4D97-AF65-F5344CB8AC3E}">
        <p14:creationId xmlns:p14="http://schemas.microsoft.com/office/powerpoint/2010/main" xmlns="" val="28901235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0"/>
            <a:ext cx="10018713" cy="556146"/>
          </a:xfrm>
        </p:spPr>
        <p:txBody>
          <a:bodyPr>
            <a:normAutofit fontScale="90000"/>
          </a:bodyPr>
          <a:lstStyle/>
          <a:p>
            <a:r>
              <a:rPr lang="tr-TR" dirty="0"/>
              <a:t>DÖRT OKUMA DÜZEYİ VE ANA ESASLARI</a:t>
            </a:r>
          </a:p>
        </p:txBody>
      </p:sp>
      <p:sp>
        <p:nvSpPr>
          <p:cNvPr id="3" name="İçerik Yer Tutucusu 2"/>
          <p:cNvSpPr>
            <a:spLocks noGrp="1"/>
          </p:cNvSpPr>
          <p:nvPr>
            <p:ph idx="1"/>
          </p:nvPr>
        </p:nvSpPr>
        <p:spPr>
          <a:xfrm>
            <a:off x="1484310" y="859809"/>
            <a:ext cx="10018713" cy="4931391"/>
          </a:xfrm>
        </p:spPr>
        <p:txBody>
          <a:bodyPr>
            <a:normAutofit/>
          </a:bodyPr>
          <a:lstStyle/>
          <a:p>
            <a:r>
              <a:rPr lang="tr-TR" dirty="0" smtClean="0"/>
              <a:t>ÜÇÜNCÜ DÜZEY OKUMA: ANALİTİK OKUMA</a:t>
            </a:r>
          </a:p>
          <a:p>
            <a:pPr lvl="1"/>
            <a:r>
              <a:rPr lang="tr-TR" dirty="0" smtClean="0"/>
              <a:t>SİSTEMATİK BİR OKUMA DÜZEYİDİR. OKURA AĞIR TALEPLER YÜKLER.</a:t>
            </a:r>
          </a:p>
          <a:p>
            <a:pPr lvl="1"/>
            <a:r>
              <a:rPr lang="tr-TR" dirty="0" smtClean="0"/>
              <a:t>KAPSAMLI BİR OKUMA, TAM BİR OKUMADIR.</a:t>
            </a:r>
          </a:p>
          <a:p>
            <a:pPr lvl="1"/>
            <a:r>
              <a:rPr lang="tr-TR" dirty="0" smtClean="0"/>
              <a:t>OKUYUCU NE OKUDUĞUNA DAİR PEK ÇOK ORGANİZE SORU SORMALIDIR.</a:t>
            </a:r>
          </a:p>
          <a:p>
            <a:pPr lvl="1"/>
            <a:r>
              <a:rPr lang="tr-TR" dirty="0" smtClean="0"/>
              <a:t>OKUYUCU KİTAPTAKİ İÇERİĞİ KAÇIRMAZ, KİTAP TAM ANLAMIYLA KENDİSİNİN OLUNCAYA KADAR UĞRAŞ VERİR. BACON, «BAZI KİTAPLAR TADILMAK, BAZILARI YUTULMAK VE ÇOK AZI DA ÇİĞNENİP SİNDİRİLMEK İÇİNDİR.» ANALİTİK OKUMA EN SONUNCUSUDUR.</a:t>
            </a:r>
          </a:p>
          <a:p>
            <a:pPr lvl="1"/>
            <a:r>
              <a:rPr lang="tr-TR" dirty="0" smtClean="0"/>
              <a:t>ANALİTİK OKUMA HER ŞEYDEN ÖNCE ANLAMAK İÇİNDİR.</a:t>
            </a:r>
          </a:p>
          <a:p>
            <a:endParaRPr lang="tr-TR" dirty="0" smtClean="0"/>
          </a:p>
        </p:txBody>
      </p:sp>
    </p:spTree>
    <p:extLst>
      <p:ext uri="{BB962C8B-B14F-4D97-AF65-F5344CB8AC3E}">
        <p14:creationId xmlns:p14="http://schemas.microsoft.com/office/powerpoint/2010/main" xmlns="" val="42307739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0"/>
            <a:ext cx="10018713" cy="815454"/>
          </a:xfrm>
        </p:spPr>
        <p:txBody>
          <a:bodyPr>
            <a:normAutofit/>
          </a:bodyPr>
          <a:lstStyle/>
          <a:p>
            <a:r>
              <a:rPr lang="tr-TR" sz="3200" dirty="0" smtClean="0"/>
              <a:t>ANALİTİK OKUMA AŞAMALARI</a:t>
            </a:r>
            <a:endParaRPr lang="tr-TR" sz="3200" dirty="0"/>
          </a:p>
        </p:txBody>
      </p:sp>
      <p:sp>
        <p:nvSpPr>
          <p:cNvPr id="3" name="İçerik Yer Tutucusu 2"/>
          <p:cNvSpPr>
            <a:spLocks noGrp="1"/>
          </p:cNvSpPr>
          <p:nvPr>
            <p:ph idx="1"/>
          </p:nvPr>
        </p:nvSpPr>
        <p:spPr>
          <a:xfrm>
            <a:off x="1484310" y="815455"/>
            <a:ext cx="10018713" cy="4975746"/>
          </a:xfrm>
        </p:spPr>
        <p:txBody>
          <a:bodyPr>
            <a:normAutofit fontScale="62500" lnSpcReduction="20000"/>
          </a:bodyPr>
          <a:lstStyle/>
          <a:p>
            <a:pPr algn="just"/>
            <a:endParaRPr lang="tr-TR" dirty="0" smtClean="0"/>
          </a:p>
          <a:p>
            <a:pPr algn="just"/>
            <a:r>
              <a:rPr lang="tr-TR" b="1" dirty="0" smtClean="0">
                <a:solidFill>
                  <a:srgbClr val="FF0000"/>
                </a:solidFill>
              </a:rPr>
              <a:t>1.AŞAMA: KİTABIN GENEL RONTGENİNİ ÇEKMEK</a:t>
            </a:r>
          </a:p>
          <a:p>
            <a:pPr algn="just"/>
            <a:r>
              <a:rPr lang="tr-TR" b="1" dirty="0" smtClean="0">
                <a:solidFill>
                  <a:srgbClr val="FF0000"/>
                </a:solidFill>
              </a:rPr>
              <a:t>KURAL 1. </a:t>
            </a:r>
            <a:r>
              <a:rPr lang="tr-TR" dirty="0" smtClean="0"/>
              <a:t>OKUNAN KİTABIN NE TÜR BİR KİTAP OLDUĞU BİLİNMELİDİR. </a:t>
            </a:r>
          </a:p>
          <a:p>
            <a:pPr lvl="1" algn="just"/>
            <a:r>
              <a:rPr lang="tr-TR" dirty="0" smtClean="0"/>
              <a:t>BUNU OLABİLDİĞİNCE ERKEN HATTA OKUMA BAŞLAMADAN BİLMEK GEREKİR. İLK BAKIŞTA BU KOLAY GÖRÜNSE DE DÖNEMİMİZDE BUNUN ZORLUKLARI GÖRÜLMEKTEDİR. «METİN KURGUSAL AMA PSİKANALİTİK Mİ YOKSA İÇ SAVAŞI ANLATAN TARİHİ BİR ESER Mİ, YOKSA TAMAMEN KURGUSAL BİR HAYAL ÜRÜN MÜDÜR?» SORULARI ARTIK KOLAY CEVAPLANAMIYOR. EĞER ROMANLARIN HEPSİ AYNI TÜR OLSAYDI KOLAYCA YORUMLANABİLİRDİ.</a:t>
            </a:r>
          </a:p>
          <a:p>
            <a:pPr lvl="1" algn="just"/>
            <a:r>
              <a:rPr lang="tr-TR" dirty="0" smtClean="0"/>
              <a:t>BAŞLIKLAR BİZE ÇOK ŞEY SÖYLER TAHMİNDE BULUN VE ARAŞTIR: SAVAŞ VE BARIŞ, SUÇ VE CEZA, TÜRLERİN KÖKENİ, GENEL DİLBİLİM DERSLERİ, FUSUSUL HİKEM (HİKMETLERİN ÖZÜ), YABAN, ÇALIKUŞU VB.</a:t>
            </a:r>
          </a:p>
          <a:p>
            <a:pPr lvl="1" algn="just"/>
            <a:r>
              <a:rPr lang="tr-TR" dirty="0" smtClean="0"/>
              <a:t>PRATİK BİR KİTAP MI TEORİK BİR KİTAP MI: BİR ŞEYİ NASIL YAPMANIZ VEYA NE YAPMANIZ GEREKTİĞİNİ SÖYLEYEN KİTAP PRATİKTİR, DİĞERLERİ İSE TEORİKTİR. ÖRNEĞİN PRATİK AKLIN ELEŞTİRİSİ (TEORİK), </a:t>
            </a:r>
          </a:p>
          <a:p>
            <a:pPr algn="just"/>
            <a:r>
              <a:rPr lang="tr-TR" b="1" dirty="0" smtClean="0">
                <a:solidFill>
                  <a:srgbClr val="FF0000"/>
                </a:solidFill>
              </a:rPr>
              <a:t>KURAL 2: </a:t>
            </a:r>
            <a:r>
              <a:rPr lang="tr-TR" dirty="0" smtClean="0"/>
              <a:t>KİTABIN TAMAMININ BÜTÜNSELLİĞİNİ TEK VEYA EN FAZLA BİRKAÇ CÜMLEYLE İFADE EDİN</a:t>
            </a:r>
          </a:p>
          <a:p>
            <a:pPr algn="just"/>
            <a:r>
              <a:rPr lang="tr-TR" b="1" dirty="0" smtClean="0">
                <a:solidFill>
                  <a:srgbClr val="FF0000"/>
                </a:solidFill>
              </a:rPr>
              <a:t>KURAL3: </a:t>
            </a:r>
            <a:r>
              <a:rPr lang="tr-TR" dirty="0" smtClean="0"/>
              <a:t>KİTABIN ANA PARÇALARINI ORTAYA KOYUN VE BUNLARI BİR BÜTÜN İÇERİSİNDE BİRBİRLERİYLE BİRLİKTELİK KURARAK NASIL DÜZENLENDİĞİNİ GÖSTERİN. YIĞILI DURAN TUĞLALARLA ONLARLA YAPILMIŞ EV ARASINDA FARK VARDIR. </a:t>
            </a:r>
          </a:p>
          <a:p>
            <a:pPr lvl="1" algn="just"/>
            <a:r>
              <a:rPr lang="tr-TR" dirty="0" smtClean="0"/>
              <a:t>ÖRNEĞİN «ULUSLARIN ZENGİNLİĞİ» BU KİTAP, İŞ BÖLÜMÜNE DAYALI OLARAK İNŞA EDİLEN HER EKONOMİ İÇİN GEÇERLİ BİR ŞEKİLDE ULUSAL ZENGİNLİK KAYNAKLARINA DAİR BİR SORUŞTURMA, FARKLI ULUSLARIN SERVETLERİNİN GELİŞİMİ İNCELENEREK ÇEŞİTLİ SİYASAL, EKONOMİK SİSTEMLER KARŞILAŞTIRILMAKTA VE SERBEST TİCARET YANLISI BİR SAV İLERİ SÜRMEKTEDİR.</a:t>
            </a:r>
          </a:p>
          <a:p>
            <a:pPr algn="just"/>
            <a:endParaRPr lang="tr-TR" dirty="0" smtClean="0"/>
          </a:p>
          <a:p>
            <a:pPr algn="just"/>
            <a:r>
              <a:rPr lang="tr-TR" b="1" dirty="0" smtClean="0">
                <a:solidFill>
                  <a:srgbClr val="FF0000"/>
                </a:solidFill>
              </a:rPr>
              <a:t>KURAL 4. </a:t>
            </a:r>
            <a:r>
              <a:rPr lang="tr-TR" dirty="0" smtClean="0"/>
              <a:t>YAZARIN PROBLEMLERİNİ ORTAYA ÇIKARIN. YAZAR CEVAPLARI NET VEREBİLİR DE VERMEYEBİLİR DE. </a:t>
            </a:r>
          </a:p>
          <a:p>
            <a:pPr algn="just"/>
            <a:endParaRPr lang="tr-TR" dirty="0"/>
          </a:p>
        </p:txBody>
      </p:sp>
    </p:spTree>
    <p:extLst>
      <p:ext uri="{BB962C8B-B14F-4D97-AF65-F5344CB8AC3E}">
        <p14:creationId xmlns:p14="http://schemas.microsoft.com/office/powerpoint/2010/main" xmlns="" val="5257593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153538"/>
            <a:ext cx="10018713" cy="719919"/>
          </a:xfrm>
        </p:spPr>
        <p:txBody>
          <a:bodyPr/>
          <a:lstStyle/>
          <a:p>
            <a:r>
              <a:rPr lang="tr-TR" dirty="0"/>
              <a:t>ANALİTİK OKUMA AŞAMALARI</a:t>
            </a:r>
          </a:p>
        </p:txBody>
      </p:sp>
      <p:sp>
        <p:nvSpPr>
          <p:cNvPr id="3" name="İçerik Yer Tutucusu 2"/>
          <p:cNvSpPr>
            <a:spLocks noGrp="1"/>
          </p:cNvSpPr>
          <p:nvPr>
            <p:ph idx="1"/>
          </p:nvPr>
        </p:nvSpPr>
        <p:spPr>
          <a:xfrm>
            <a:off x="1484310" y="873457"/>
            <a:ext cx="10018713" cy="4917743"/>
          </a:xfrm>
        </p:spPr>
        <p:txBody>
          <a:bodyPr>
            <a:normAutofit/>
          </a:bodyPr>
          <a:lstStyle/>
          <a:p>
            <a:r>
              <a:rPr lang="tr-TR" b="1" dirty="0" smtClean="0">
                <a:solidFill>
                  <a:srgbClr val="FF0000"/>
                </a:solidFill>
              </a:rPr>
              <a:t>2.AŞAMA:YAZARIN KAVRAMLARINDA UZLAŞMAK</a:t>
            </a:r>
          </a:p>
          <a:p>
            <a:pPr lvl="1"/>
            <a:r>
              <a:rPr lang="tr-TR" b="1" dirty="0" smtClean="0">
                <a:solidFill>
                  <a:srgbClr val="FF0000"/>
                </a:solidFill>
              </a:rPr>
              <a:t>1.KURAL: </a:t>
            </a:r>
            <a:r>
              <a:rPr lang="tr-TR" dirty="0" smtClean="0"/>
              <a:t>ÖNEMLİ KELİMELERİ BULUN VE BUNLAR ÜZERİNDEN  YAZARIN KAVRAMLARIYLA UZLAŞIN. MESAJI YORUMLAYIN.</a:t>
            </a:r>
          </a:p>
          <a:p>
            <a:pPr lvl="1"/>
            <a:r>
              <a:rPr lang="tr-TR" b="1" dirty="0" smtClean="0">
                <a:solidFill>
                  <a:srgbClr val="FF0000"/>
                </a:solidFill>
              </a:rPr>
              <a:t>2. KURAL: </a:t>
            </a:r>
            <a:r>
              <a:rPr lang="tr-TR" dirty="0" smtClean="0"/>
              <a:t>KİTAPTAKİ EN ÖNEMLİ CÜMLELERİ İŞARETLEYİN VE BARINDIRDIKLARI ÖNERMELERİ ORTAYA ÇIKARIN.</a:t>
            </a:r>
          </a:p>
          <a:p>
            <a:pPr lvl="1"/>
            <a:r>
              <a:rPr lang="tr-TR" b="1" dirty="0" smtClean="0">
                <a:solidFill>
                  <a:srgbClr val="FF0000"/>
                </a:solidFill>
              </a:rPr>
              <a:t>3.KURAL:</a:t>
            </a:r>
            <a:r>
              <a:rPr lang="tr-TR" dirty="0" smtClean="0"/>
              <a:t>CÜMLELERİN BAĞLANTILARINDAN KİTAPTAKİ TEMEL SAVLARI YERİNE KOYUN VEYA OLUŞTURUN. BUNA YÖNELİK OLARAK SAVLARI BELİRLEMEK İÇİN KİTAPTAKİ ÖNEMLİ PARAGRAFLARI BELİRLEYİN. EĞER BÖYLE BİR PARAGRAFA RASTLAMAIYSANIZ KENDİNİZ SAV CÜMLELERİ OLUŞTURUP TOPLAYIN.</a:t>
            </a:r>
          </a:p>
          <a:p>
            <a:pPr lvl="1"/>
            <a:r>
              <a:rPr lang="tr-TR" b="1" dirty="0" smtClean="0">
                <a:solidFill>
                  <a:srgbClr val="FF0000"/>
                </a:solidFill>
              </a:rPr>
              <a:t>4.KURAL: </a:t>
            </a:r>
            <a:r>
              <a:rPr lang="tr-TR" dirty="0" smtClean="0"/>
              <a:t>YAZARIN ÇÖZÜMLERİNİ ORTAYA ÇIKARIN. ÖZELLİKLE HANGİ PROBLERİ ÇÖZDÜĞÜNÜ VEYA ÇÖZMEDİĞİNİ ORTAYA KOYUN.</a:t>
            </a:r>
          </a:p>
          <a:p>
            <a:endParaRPr lang="tr-TR" dirty="0"/>
          </a:p>
        </p:txBody>
      </p:sp>
    </p:spTree>
    <p:extLst>
      <p:ext uri="{BB962C8B-B14F-4D97-AF65-F5344CB8AC3E}">
        <p14:creationId xmlns:p14="http://schemas.microsoft.com/office/powerpoint/2010/main" xmlns="" val="33625185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126242"/>
            <a:ext cx="10018713" cy="870045"/>
          </a:xfrm>
        </p:spPr>
        <p:txBody>
          <a:bodyPr/>
          <a:lstStyle/>
          <a:p>
            <a:r>
              <a:rPr lang="tr-TR" dirty="0"/>
              <a:t>ANALİTİK OKUMA AŞAMALARI</a:t>
            </a:r>
          </a:p>
        </p:txBody>
      </p:sp>
      <p:sp>
        <p:nvSpPr>
          <p:cNvPr id="3" name="İçerik Yer Tutucusu 2"/>
          <p:cNvSpPr>
            <a:spLocks noGrp="1"/>
          </p:cNvSpPr>
          <p:nvPr>
            <p:ph idx="1"/>
          </p:nvPr>
        </p:nvSpPr>
        <p:spPr>
          <a:xfrm>
            <a:off x="1484310" y="996287"/>
            <a:ext cx="10018713" cy="4794913"/>
          </a:xfrm>
        </p:spPr>
        <p:txBody>
          <a:bodyPr>
            <a:normAutofit fontScale="85000" lnSpcReduction="10000"/>
          </a:bodyPr>
          <a:lstStyle/>
          <a:p>
            <a:r>
              <a:rPr lang="tr-TR" b="1" dirty="0" smtClean="0">
                <a:solidFill>
                  <a:srgbClr val="FF0000"/>
                </a:solidFill>
              </a:rPr>
              <a:t>3.AŞAMA:KİTABI ADİL OLARAK ELEŞTİRMEK. HER KİTAP HERKESCE ELEŞTİRİLMEMELİ.</a:t>
            </a:r>
          </a:p>
          <a:p>
            <a:pPr lvl="1"/>
            <a:r>
              <a:rPr lang="tr-TR" dirty="0" smtClean="0"/>
              <a:t>1.KURAL: «BEN DE ÖYLE DÜŞÜNÜYORUM.» VEYA «ÖYLE DÜŞÜNMÜYORUM.» VEYA «HÜKMÜ SONA BIRAKIYORUM.» DEMEDEN ÖNCE MAKUL BİR KESİNLİKLE «ANLADIM» DİYEBİLMELİSİNİZ.</a:t>
            </a:r>
          </a:p>
          <a:p>
            <a:pPr lvl="1"/>
            <a:r>
              <a:rPr lang="tr-TR" dirty="0" smtClean="0"/>
              <a:t>2.KURAL:KATILMADIĞINIZDA BUNU TARTIŞMACI VEYA KAVGACI BİR ŞEKİLDE DEĞİL MAKUL ÖLÇÜLERDE YAPIN. ÇOĞU İNSAN ASIL ÖNEMLİ OLANIN GERÇEĞE ULAŞMAK DEĞİL TARTIŞMADA KAZANMAK OLDUĞUNU DÜŞÜNÜR.</a:t>
            </a:r>
          </a:p>
          <a:p>
            <a:pPr lvl="1"/>
            <a:r>
              <a:rPr lang="tr-TR" dirty="0" smtClean="0"/>
              <a:t>3.KURAL:YAPTIĞINIZ ELEŞTİREL DEĞERLENDİRMELERİN NEDENLERİNİ ORTAYA KOYARAK BİLGİ VE SALT KİŞİSEL GÖRÜŞ ARASINDAKİ FARKI GÖZETİN. YARGIYLA YARGILAMAK ARASINDA FARK VARDIR.</a:t>
            </a:r>
          </a:p>
          <a:p>
            <a:r>
              <a:rPr lang="tr-TR" dirty="0" smtClean="0"/>
              <a:t>ELEŞTİRİ  NOKTALARI İÇİN ÖZEL BAZI KRİTERLER</a:t>
            </a:r>
          </a:p>
          <a:p>
            <a:pPr lvl="1"/>
            <a:r>
              <a:rPr lang="tr-TR" dirty="0" smtClean="0"/>
              <a:t>YAZARIN NEREDE BİLGİSİZ OLDUĞUNU ORTAYA KOYUN.</a:t>
            </a:r>
          </a:p>
          <a:p>
            <a:pPr lvl="1"/>
            <a:r>
              <a:rPr lang="tr-TR" dirty="0" smtClean="0"/>
              <a:t>YAZARIN NEREDE YANLIŞ BİLGİ SAHİBİ OLDUĞUNU ORTAYA KOYUN.</a:t>
            </a:r>
          </a:p>
          <a:p>
            <a:pPr lvl="1"/>
            <a:r>
              <a:rPr lang="tr-TR" dirty="0" smtClean="0"/>
              <a:t>YAZARIN NEREDE MANTIK HATASI YAPTIĞINI ORTAYA KOYUN.</a:t>
            </a:r>
          </a:p>
          <a:p>
            <a:pPr lvl="1"/>
            <a:r>
              <a:rPr lang="tr-TR" dirty="0" smtClean="0"/>
              <a:t>YAZARIN ANALİZİ VE AÇIKLAMASININ NEREDE EKSİK KALDIĞINI ORTAYA KOYUN.</a:t>
            </a:r>
            <a:endParaRPr lang="tr-TR" dirty="0"/>
          </a:p>
        </p:txBody>
      </p:sp>
    </p:spTree>
    <p:extLst>
      <p:ext uri="{BB962C8B-B14F-4D97-AF65-F5344CB8AC3E}">
        <p14:creationId xmlns:p14="http://schemas.microsoft.com/office/powerpoint/2010/main" xmlns="" val="36543320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112595"/>
            <a:ext cx="10018713" cy="692624"/>
          </a:xfrm>
        </p:spPr>
        <p:txBody>
          <a:bodyPr>
            <a:normAutofit fontScale="90000"/>
          </a:bodyPr>
          <a:lstStyle/>
          <a:p>
            <a:r>
              <a:rPr lang="tr-TR" dirty="0"/>
              <a:t>DÖRT OKUMA DÜZEYİ VE ANA ESASLARI</a:t>
            </a:r>
          </a:p>
        </p:txBody>
      </p:sp>
      <p:sp>
        <p:nvSpPr>
          <p:cNvPr id="3" name="İçerik Yer Tutucusu 2"/>
          <p:cNvSpPr>
            <a:spLocks noGrp="1"/>
          </p:cNvSpPr>
          <p:nvPr>
            <p:ph idx="1"/>
          </p:nvPr>
        </p:nvSpPr>
        <p:spPr>
          <a:xfrm>
            <a:off x="1484310" y="805219"/>
            <a:ext cx="10018713" cy="4985981"/>
          </a:xfrm>
        </p:spPr>
        <p:txBody>
          <a:bodyPr/>
          <a:lstStyle/>
          <a:p>
            <a:r>
              <a:rPr lang="tr-TR" b="1" dirty="0" smtClean="0"/>
              <a:t>DÖRDÜNCÜ DÜZEY OKUMA: SİNTOPİK (ÇOĞUL) OKUMA</a:t>
            </a:r>
          </a:p>
          <a:p>
            <a:pPr lvl="1"/>
            <a:r>
              <a:rPr lang="tr-TR" dirty="0" smtClean="0"/>
              <a:t>EN KARMAŞIK VE SİSTEMATİK OKUMA TÜRÜDÜR.</a:t>
            </a:r>
          </a:p>
          <a:p>
            <a:pPr lvl="1"/>
            <a:r>
              <a:rPr lang="tr-TR" dirty="0" smtClean="0"/>
              <a:t>OKUYUCU BİR DEĞİL AYNI ZAMANDA PEK ÇOK KİTABI OKUMAKTA VEBUNLARIN BİRBİRLERİYLE OLAN İLİŞKİSELLİĞİNE VE HEPSİNİN DÖNDÜĞÜ KONU BAŞLIĞINA GÖRE BİR YERE OTURTMAKTADIR.</a:t>
            </a:r>
          </a:p>
          <a:p>
            <a:pPr lvl="1"/>
            <a:r>
              <a:rPr lang="tr-TR" dirty="0" smtClean="0"/>
              <a:t>SİNTOPİK OKUYUCU OLDUĞU KİTAPLARIN YARDIMIYLA OKUMAKTA OLDUĞU KİTAPLARIN HİÇ BİRİNDE YER ALMAYAN BİR KONUDA ANALİZ OLUŞTURABİLİR. </a:t>
            </a:r>
            <a:endParaRPr lang="tr-TR" dirty="0"/>
          </a:p>
        </p:txBody>
      </p:sp>
    </p:spTree>
    <p:extLst>
      <p:ext uri="{BB962C8B-B14F-4D97-AF65-F5344CB8AC3E}">
        <p14:creationId xmlns:p14="http://schemas.microsoft.com/office/powerpoint/2010/main" xmlns="" val="2151876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0"/>
            <a:ext cx="10018713" cy="883693"/>
          </a:xfrm>
        </p:spPr>
        <p:txBody>
          <a:bodyPr/>
          <a:lstStyle/>
          <a:p>
            <a:r>
              <a:rPr lang="tr-TR" dirty="0" smtClean="0"/>
              <a:t>SİNTOPİK OKUMA ADIMLARI</a:t>
            </a:r>
            <a:endParaRPr lang="tr-TR" dirty="0"/>
          </a:p>
        </p:txBody>
      </p:sp>
      <p:sp>
        <p:nvSpPr>
          <p:cNvPr id="3" name="İçerik Yer Tutucusu 2"/>
          <p:cNvSpPr>
            <a:spLocks noGrp="1"/>
          </p:cNvSpPr>
          <p:nvPr>
            <p:ph idx="1"/>
          </p:nvPr>
        </p:nvSpPr>
        <p:spPr>
          <a:xfrm>
            <a:off x="1484310" y="2033517"/>
            <a:ext cx="10018713" cy="3757684"/>
          </a:xfrm>
        </p:spPr>
        <p:txBody>
          <a:bodyPr>
            <a:normAutofit/>
          </a:bodyPr>
          <a:lstStyle/>
          <a:p>
            <a:r>
              <a:rPr lang="tr-TR" b="1" dirty="0" smtClean="0"/>
              <a:t>SİNTOPİK OKUMANIN BEŞ ADIMI</a:t>
            </a:r>
          </a:p>
          <a:p>
            <a:pPr lvl="1"/>
            <a:r>
              <a:rPr lang="tr-TR" dirty="0" smtClean="0"/>
              <a:t>1.ADIM: İLGİLİ BÖLÜMLERİ BULUN</a:t>
            </a:r>
          </a:p>
          <a:p>
            <a:pPr lvl="1"/>
            <a:r>
              <a:rPr lang="tr-TR" dirty="0" smtClean="0"/>
              <a:t>2.ADIM:YAZARI KAVRAMLARA GETİRİN (İNCELENEN KONUYA GÖRE YORUM)</a:t>
            </a:r>
          </a:p>
          <a:p>
            <a:pPr lvl="1"/>
            <a:r>
              <a:rPr lang="tr-TR" dirty="0" smtClean="0"/>
              <a:t>3.ADIM: SORULARI NETLEŞTİRİN</a:t>
            </a:r>
          </a:p>
          <a:p>
            <a:pPr lvl="1"/>
            <a:r>
              <a:rPr lang="tr-TR" dirty="0" smtClean="0"/>
              <a:t>4.ADIM:KONULARI TANIMLAYIN</a:t>
            </a:r>
          </a:p>
          <a:p>
            <a:pPr lvl="1"/>
            <a:r>
              <a:rPr lang="tr-TR" dirty="0" smtClean="0"/>
              <a:t>5.ADIM:TARTIŞMAYI ANALİZ EDİN</a:t>
            </a:r>
          </a:p>
          <a:p>
            <a:r>
              <a:rPr lang="tr-TR" b="1" dirty="0" smtClean="0"/>
              <a:t>ÖRNEK: EĞİTİMİN SORUNLARI (BU KONUDA ADIMLARI UYGULAYABİLİRİZ)</a:t>
            </a:r>
            <a:endParaRPr lang="tr-TR" b="1" dirty="0"/>
          </a:p>
        </p:txBody>
      </p:sp>
    </p:spTree>
    <p:extLst>
      <p:ext uri="{BB962C8B-B14F-4D97-AF65-F5344CB8AC3E}">
        <p14:creationId xmlns:p14="http://schemas.microsoft.com/office/powerpoint/2010/main" xmlns="" val="184255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FARKLI TÜRDEKİ METİN TÜRLERİ NASIL OKUNMALI</a:t>
            </a:r>
            <a:endParaRPr lang="tr-TR" dirty="0"/>
          </a:p>
        </p:txBody>
      </p:sp>
      <p:sp>
        <p:nvSpPr>
          <p:cNvPr id="3" name="İçerik Yer Tutucusu 2"/>
          <p:cNvSpPr>
            <a:spLocks noGrp="1"/>
          </p:cNvSpPr>
          <p:nvPr>
            <p:ph idx="1"/>
          </p:nvPr>
        </p:nvSpPr>
        <p:spPr/>
        <p:txBody>
          <a:bodyPr/>
          <a:lstStyle/>
          <a:p>
            <a:r>
              <a:rPr lang="tr-TR" dirty="0" smtClean="0"/>
              <a:t>EN PRATİK YOLLA TÜRLERİ GERÇEKLİKLE İLİŞKİSİNE GÖRE OKUYUNUZ.</a:t>
            </a:r>
          </a:p>
          <a:p>
            <a:pPr lvl="1"/>
            <a:r>
              <a:rPr lang="tr-TR" dirty="0" smtClean="0"/>
              <a:t>ÖĞRETİCİ METİN</a:t>
            </a:r>
          </a:p>
          <a:p>
            <a:pPr lvl="1"/>
            <a:r>
              <a:rPr lang="tr-TR" dirty="0" smtClean="0"/>
              <a:t>SANAT METNİ </a:t>
            </a:r>
            <a:endParaRPr lang="tr-TR" dirty="0"/>
          </a:p>
        </p:txBody>
      </p:sp>
    </p:spTree>
    <p:extLst>
      <p:ext uri="{BB962C8B-B14F-4D97-AF65-F5344CB8AC3E}">
        <p14:creationId xmlns:p14="http://schemas.microsoft.com/office/powerpoint/2010/main" xmlns="" val="37237033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1"/>
            <a:ext cx="10018713" cy="692624"/>
          </a:xfrm>
        </p:spPr>
        <p:txBody>
          <a:bodyPr>
            <a:normAutofit fontScale="90000"/>
          </a:bodyPr>
          <a:lstStyle/>
          <a:p>
            <a:r>
              <a:rPr lang="tr-TR" dirty="0" smtClean="0"/>
              <a:t>YORUMLAYIN</a:t>
            </a:r>
            <a:endParaRPr lang="tr-TR" dirty="0"/>
          </a:p>
        </p:txBody>
      </p:sp>
      <p:sp>
        <p:nvSpPr>
          <p:cNvPr id="3" name="İçerik Yer Tutucusu 2"/>
          <p:cNvSpPr>
            <a:spLocks noGrp="1"/>
          </p:cNvSpPr>
          <p:nvPr>
            <p:ph idx="1"/>
          </p:nvPr>
        </p:nvSpPr>
        <p:spPr/>
        <p:txBody>
          <a:bodyPr/>
          <a:lstStyle/>
          <a:p>
            <a:pPr marL="0" indent="0">
              <a:buNone/>
            </a:pPr>
            <a:r>
              <a:rPr lang="tr-TR" dirty="0" smtClean="0"/>
              <a:t>	İLİM </a:t>
            </a:r>
            <a:r>
              <a:rPr lang="tr-TR" dirty="0" err="1" smtClean="0"/>
              <a:t>İLİM</a:t>
            </a:r>
            <a:r>
              <a:rPr lang="tr-TR" dirty="0" smtClean="0"/>
              <a:t> BİLMEKTİR</a:t>
            </a:r>
          </a:p>
          <a:p>
            <a:pPr marL="0" indent="0">
              <a:buNone/>
            </a:pPr>
            <a:r>
              <a:rPr lang="tr-TR" dirty="0" smtClean="0"/>
              <a:t>	İLİM KENDİN BİLMEKTİR</a:t>
            </a:r>
          </a:p>
          <a:p>
            <a:pPr marL="0" indent="0">
              <a:buNone/>
            </a:pPr>
            <a:r>
              <a:rPr lang="tr-TR" dirty="0" smtClean="0"/>
              <a:t>	SEN KENDİNİ BİLMEZSEN</a:t>
            </a:r>
          </a:p>
          <a:p>
            <a:pPr marL="0" indent="0">
              <a:buNone/>
            </a:pPr>
            <a:r>
              <a:rPr lang="tr-TR" dirty="0" smtClean="0"/>
              <a:t>	YA NİCE OKUMAKTIR</a:t>
            </a:r>
            <a:endParaRPr lang="tr-TR" dirty="0"/>
          </a:p>
        </p:txBody>
      </p:sp>
    </p:spTree>
    <p:extLst>
      <p:ext uri="{BB962C8B-B14F-4D97-AF65-F5344CB8AC3E}">
        <p14:creationId xmlns:p14="http://schemas.microsoft.com/office/powerpoint/2010/main" xmlns="" val="3073671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1</a:t>
            </a:r>
            <a:r>
              <a:rPr lang="tr-TR" sz="4900" dirty="0" smtClean="0"/>
              <a:t>. NİÇİN OKUMALIYIZ?</a:t>
            </a:r>
            <a:br>
              <a:rPr lang="tr-TR" sz="4900" dirty="0" smtClean="0"/>
            </a:br>
            <a:endParaRPr lang="tr-TR" dirty="0"/>
          </a:p>
        </p:txBody>
      </p:sp>
    </p:spTree>
    <p:extLst>
      <p:ext uri="{BB962C8B-B14F-4D97-AF65-F5344CB8AC3E}">
        <p14:creationId xmlns:p14="http://schemas.microsoft.com/office/powerpoint/2010/main" xmlns="" val="20895188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2667000"/>
            <a:ext cx="10018713" cy="2205252"/>
          </a:xfrm>
        </p:spPr>
        <p:txBody>
          <a:bodyPr/>
          <a:lstStyle/>
          <a:p>
            <a:pPr algn="ctr"/>
            <a:r>
              <a:rPr lang="tr-TR" dirty="0" smtClean="0"/>
              <a:t>TEŞEKKÜRLER</a:t>
            </a:r>
          </a:p>
          <a:p>
            <a:pPr lvl="4" algn="ctr"/>
            <a:r>
              <a:rPr lang="tr-TR" b="1" dirty="0" smtClean="0"/>
              <a:t>KARAŞAHİN</a:t>
            </a:r>
            <a:endParaRPr lang="tr-TR" b="1" dirty="0"/>
          </a:p>
        </p:txBody>
      </p:sp>
    </p:spTree>
    <p:extLst>
      <p:ext uri="{BB962C8B-B14F-4D97-AF65-F5344CB8AC3E}">
        <p14:creationId xmlns:p14="http://schemas.microsoft.com/office/powerpoint/2010/main" xmlns="" val="2575049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0"/>
            <a:ext cx="10018713" cy="692624"/>
          </a:xfrm>
        </p:spPr>
        <p:txBody>
          <a:bodyPr>
            <a:normAutofit fontScale="90000"/>
          </a:bodyPr>
          <a:lstStyle/>
          <a:p>
            <a:r>
              <a:rPr lang="tr-TR" dirty="0" smtClean="0"/>
              <a:t>2.NİÇİN OKUMALIYIZ?</a:t>
            </a:r>
            <a:endParaRPr lang="tr-TR" dirty="0"/>
          </a:p>
        </p:txBody>
      </p:sp>
      <p:sp>
        <p:nvSpPr>
          <p:cNvPr id="3" name="İçerik Yer Tutucusu 2"/>
          <p:cNvSpPr>
            <a:spLocks noGrp="1"/>
          </p:cNvSpPr>
          <p:nvPr>
            <p:ph idx="1"/>
          </p:nvPr>
        </p:nvSpPr>
        <p:spPr>
          <a:xfrm>
            <a:off x="1484310" y="692625"/>
            <a:ext cx="10018713" cy="5098576"/>
          </a:xfrm>
        </p:spPr>
        <p:txBody>
          <a:bodyPr/>
          <a:lstStyle/>
          <a:p>
            <a:r>
              <a:rPr lang="tr-TR" dirty="0" smtClean="0"/>
              <a:t>HAYATI SORGULAMAK VE ANLAMAK İÇİN</a:t>
            </a:r>
          </a:p>
          <a:p>
            <a:pPr algn="just"/>
            <a:r>
              <a:rPr lang="tr-TR" dirty="0" smtClean="0"/>
              <a:t>HAYATI TANIMAYA YÖNELİK VERİ TOPLAMAK İÇİN </a:t>
            </a:r>
          </a:p>
          <a:p>
            <a:pPr algn="just"/>
            <a:r>
              <a:rPr lang="tr-TR" dirty="0" smtClean="0"/>
              <a:t>ZİHNİMİZİN DOĞRU YAPILANDIRILMASI İÇİN</a:t>
            </a:r>
            <a:endParaRPr lang="tr-TR" dirty="0"/>
          </a:p>
        </p:txBody>
      </p:sp>
    </p:spTree>
    <p:extLst>
      <p:ext uri="{BB962C8B-B14F-4D97-AF65-F5344CB8AC3E}">
        <p14:creationId xmlns:p14="http://schemas.microsoft.com/office/powerpoint/2010/main" xmlns="" val="1570613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0"/>
            <a:ext cx="10018713" cy="489857"/>
          </a:xfrm>
        </p:spPr>
        <p:txBody>
          <a:bodyPr>
            <a:normAutofit fontScale="90000"/>
          </a:bodyPr>
          <a:lstStyle/>
          <a:p>
            <a:r>
              <a:rPr lang="tr-TR" dirty="0" smtClean="0"/>
              <a:t>2. TANIMLAR ve GENEL BİLGİLER</a:t>
            </a:r>
            <a:endParaRPr lang="tr-TR" dirty="0"/>
          </a:p>
        </p:txBody>
      </p:sp>
      <p:sp>
        <p:nvSpPr>
          <p:cNvPr id="3" name="İçerik Yer Tutucusu 2"/>
          <p:cNvSpPr>
            <a:spLocks noGrp="1"/>
          </p:cNvSpPr>
          <p:nvPr>
            <p:ph idx="1"/>
          </p:nvPr>
        </p:nvSpPr>
        <p:spPr>
          <a:xfrm>
            <a:off x="1484310" y="783771"/>
            <a:ext cx="10018713" cy="5464629"/>
          </a:xfrm>
        </p:spPr>
        <p:txBody>
          <a:bodyPr>
            <a:normAutofit/>
          </a:bodyPr>
          <a:lstStyle/>
          <a:p>
            <a:r>
              <a:rPr lang="tr-TR" b="1" dirty="0" smtClean="0"/>
              <a:t>OKUMA KÜLTÜRÜ: </a:t>
            </a:r>
            <a:r>
              <a:rPr lang="tr-TR" dirty="0" smtClean="0"/>
              <a:t>OKURUN OKUMA TERCİHLERİNDEKİ ÖNCELİKLERİ, TAKİP ETTİĞİ YAZARLAR, SÜRELİ YAYINLAR, OKUMA NEDENLERİNDEKİ ÖNCELİKLERİ VE BÜTÜN BUNLARA YÖNELİK TUTUMU ‘OKUMA KÜLTÜRÜ’ OLARAK ADLANDIRILMAKTADIR.</a:t>
            </a:r>
          </a:p>
          <a:p>
            <a:r>
              <a:rPr lang="tr-TR" b="1" dirty="0" smtClean="0"/>
              <a:t>OKUMA ALIŞKANLIĞI: </a:t>
            </a:r>
            <a:r>
              <a:rPr lang="tr-TR" dirty="0" smtClean="0"/>
              <a:t>DÜZENLİ OLARAK, BELİRLİ ARALIKLARLA, BELİRLİ YOĞUNLUKTA OKUMA İŞLEVİNİ SÜRDÜRMEK. </a:t>
            </a:r>
          </a:p>
          <a:p>
            <a:r>
              <a:rPr lang="tr-TR" b="1" dirty="0" smtClean="0"/>
              <a:t>BAĞLAM: </a:t>
            </a:r>
            <a:r>
              <a:rPr lang="tr-TR" dirty="0" smtClean="0"/>
              <a:t>BİR DİL BİRİMİNİ ÇEVRELEYEN, ONDAN ÖNCE YA DA SONRA GELEN, BİRÇOK DURUMDA SÖZ KONUSU BİRİMİ ETKİLEYEN, ONUN ANLAMINI, DEĞERİNİ BELİRLEYEN BİRİM YA DA BİRİMLER BÜTÜNÜ. </a:t>
            </a:r>
            <a:endParaRPr lang="tr-TR" dirty="0"/>
          </a:p>
        </p:txBody>
      </p:sp>
    </p:spTree>
    <p:extLst>
      <p:ext uri="{BB962C8B-B14F-4D97-AF65-F5344CB8AC3E}">
        <p14:creationId xmlns:p14="http://schemas.microsoft.com/office/powerpoint/2010/main" xmlns="" val="323635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0"/>
            <a:ext cx="10018713" cy="805543"/>
          </a:xfrm>
        </p:spPr>
        <p:txBody>
          <a:bodyPr/>
          <a:lstStyle/>
          <a:p>
            <a:r>
              <a:rPr lang="tr-TR" dirty="0" smtClean="0"/>
              <a:t>OKUMA NEDENLERİ</a:t>
            </a:r>
            <a:endParaRPr lang="tr-TR" dirty="0"/>
          </a:p>
        </p:txBody>
      </p:sp>
      <p:sp>
        <p:nvSpPr>
          <p:cNvPr id="3" name="İçerik Yer Tutucusu 2"/>
          <p:cNvSpPr>
            <a:spLocks noGrp="1"/>
          </p:cNvSpPr>
          <p:nvPr>
            <p:ph idx="1"/>
          </p:nvPr>
        </p:nvSpPr>
        <p:spPr>
          <a:xfrm>
            <a:off x="1484310" y="805543"/>
            <a:ext cx="10018713" cy="4985657"/>
          </a:xfrm>
        </p:spPr>
        <p:txBody>
          <a:bodyPr>
            <a:normAutofit lnSpcReduction="10000"/>
          </a:bodyPr>
          <a:lstStyle/>
          <a:p>
            <a:r>
              <a:rPr lang="tr-TR" dirty="0"/>
              <a:t>1) Alışkanlık olduğu için. </a:t>
            </a:r>
            <a:endParaRPr lang="tr-TR" dirty="0" smtClean="0"/>
          </a:p>
          <a:p>
            <a:r>
              <a:rPr lang="tr-TR" dirty="0" smtClean="0"/>
              <a:t>2</a:t>
            </a:r>
            <a:r>
              <a:rPr lang="tr-TR" dirty="0"/>
              <a:t>) Zaman geçirmek için</a:t>
            </a:r>
            <a:r>
              <a:rPr lang="tr-TR" dirty="0" smtClean="0"/>
              <a:t>.</a:t>
            </a:r>
          </a:p>
          <a:p>
            <a:r>
              <a:rPr lang="tr-TR" dirty="0" smtClean="0"/>
              <a:t> </a:t>
            </a:r>
            <a:r>
              <a:rPr lang="tr-TR" dirty="0"/>
              <a:t>3) Güncel olayları kavramak için. </a:t>
            </a:r>
            <a:endParaRPr lang="tr-TR" dirty="0" smtClean="0"/>
          </a:p>
          <a:p>
            <a:r>
              <a:rPr lang="tr-TR" dirty="0"/>
              <a:t>4) Anlık kişisel doyum için. </a:t>
            </a:r>
            <a:endParaRPr lang="tr-TR" dirty="0" smtClean="0"/>
          </a:p>
          <a:p>
            <a:r>
              <a:rPr lang="tr-TR" dirty="0" smtClean="0"/>
              <a:t>5</a:t>
            </a:r>
            <a:r>
              <a:rPr lang="tr-TR" dirty="0"/>
              <a:t>) Günlük hayatın pratik ihtiyaçlarını karşılamak için. </a:t>
            </a:r>
            <a:endParaRPr lang="tr-TR" dirty="0" smtClean="0"/>
          </a:p>
          <a:p>
            <a:r>
              <a:rPr lang="tr-TR" dirty="0" smtClean="0"/>
              <a:t>6</a:t>
            </a:r>
            <a:r>
              <a:rPr lang="tr-TR" dirty="0"/>
              <a:t>) Profesyonel ya da mesleki ilgileri sürdürmek ve geliştirmek için</a:t>
            </a:r>
            <a:r>
              <a:rPr lang="tr-TR" dirty="0" smtClean="0"/>
              <a:t>.</a:t>
            </a:r>
          </a:p>
          <a:p>
            <a:r>
              <a:rPr lang="tr-TR" dirty="0" smtClean="0"/>
              <a:t> </a:t>
            </a:r>
            <a:r>
              <a:rPr lang="tr-TR" dirty="0"/>
              <a:t>7) Topluma yönelik ihtiyaçları karşılamak için</a:t>
            </a:r>
            <a:r>
              <a:rPr lang="tr-TR" dirty="0" smtClean="0"/>
              <a:t>.</a:t>
            </a:r>
          </a:p>
          <a:p>
            <a:r>
              <a:rPr lang="tr-TR" dirty="0" smtClean="0"/>
              <a:t> </a:t>
            </a:r>
            <a:r>
              <a:rPr lang="tr-TR" dirty="0"/>
              <a:t>8) Kendini geliştirmek için. </a:t>
            </a:r>
            <a:endParaRPr lang="tr-TR" dirty="0" smtClean="0"/>
          </a:p>
          <a:p>
            <a:r>
              <a:rPr lang="tr-TR" dirty="0" smtClean="0"/>
              <a:t>9</a:t>
            </a:r>
            <a:r>
              <a:rPr lang="tr-TR" dirty="0"/>
              <a:t>) Entelektüel ihtiyaçlar için</a:t>
            </a:r>
            <a:r>
              <a:rPr lang="tr-TR" dirty="0" smtClean="0"/>
              <a:t>.</a:t>
            </a:r>
          </a:p>
          <a:p>
            <a:r>
              <a:rPr lang="tr-TR" dirty="0" smtClean="0"/>
              <a:t> </a:t>
            </a:r>
            <a:r>
              <a:rPr lang="tr-TR" dirty="0"/>
              <a:t>10) Dinî ihtiyaçları karşılamak için.</a:t>
            </a:r>
          </a:p>
        </p:txBody>
      </p:sp>
    </p:spTree>
    <p:extLst>
      <p:ext uri="{BB962C8B-B14F-4D97-AF65-F5344CB8AC3E}">
        <p14:creationId xmlns:p14="http://schemas.microsoft.com/office/powerpoint/2010/main" xmlns="" val="429627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0"/>
            <a:ext cx="10018713" cy="772886"/>
          </a:xfrm>
        </p:spPr>
        <p:txBody>
          <a:bodyPr/>
          <a:lstStyle/>
          <a:p>
            <a:r>
              <a:rPr lang="tr-TR" dirty="0" smtClean="0"/>
              <a:t>OKUMAMA NEDENLERİ</a:t>
            </a:r>
            <a:endParaRPr lang="tr-TR" dirty="0"/>
          </a:p>
        </p:txBody>
      </p:sp>
      <p:sp>
        <p:nvSpPr>
          <p:cNvPr id="3" name="İçerik Yer Tutucusu 2"/>
          <p:cNvSpPr>
            <a:spLocks noGrp="1"/>
          </p:cNvSpPr>
          <p:nvPr>
            <p:ph idx="1"/>
          </p:nvPr>
        </p:nvSpPr>
        <p:spPr>
          <a:xfrm>
            <a:off x="1484310" y="772886"/>
            <a:ext cx="10018713" cy="5453743"/>
          </a:xfrm>
        </p:spPr>
        <p:txBody>
          <a:bodyPr>
            <a:normAutofit/>
          </a:bodyPr>
          <a:lstStyle/>
          <a:p>
            <a:r>
              <a:rPr lang="tr-TR" dirty="0" smtClean="0"/>
              <a:t>Sözlü </a:t>
            </a:r>
            <a:r>
              <a:rPr lang="tr-TR" dirty="0"/>
              <a:t>kültür geleneğinden kaynaklanan nedenler  </a:t>
            </a:r>
            <a:endParaRPr lang="tr-TR" dirty="0" smtClean="0"/>
          </a:p>
          <a:p>
            <a:r>
              <a:rPr lang="tr-TR" dirty="0" smtClean="0"/>
              <a:t>Zihniyete </a:t>
            </a:r>
            <a:r>
              <a:rPr lang="tr-TR" dirty="0"/>
              <a:t>yönelik nedenler </a:t>
            </a:r>
            <a:endParaRPr lang="tr-TR" dirty="0" smtClean="0"/>
          </a:p>
          <a:p>
            <a:r>
              <a:rPr lang="tr-TR" dirty="0" smtClean="0"/>
              <a:t>Topluma </a:t>
            </a:r>
            <a:r>
              <a:rPr lang="tr-TR" dirty="0"/>
              <a:t>yönelik nedenler  </a:t>
            </a:r>
            <a:endParaRPr lang="tr-TR" dirty="0" smtClean="0"/>
          </a:p>
          <a:p>
            <a:r>
              <a:rPr lang="tr-TR" dirty="0" smtClean="0"/>
              <a:t>Eğitimle </a:t>
            </a:r>
            <a:r>
              <a:rPr lang="tr-TR" dirty="0"/>
              <a:t>ilgili nedenler  </a:t>
            </a:r>
            <a:endParaRPr lang="tr-TR" dirty="0" smtClean="0"/>
          </a:p>
          <a:p>
            <a:r>
              <a:rPr lang="tr-TR" dirty="0" smtClean="0"/>
              <a:t>Ekonomik </a:t>
            </a:r>
            <a:r>
              <a:rPr lang="tr-TR" dirty="0"/>
              <a:t>(yoksulluk) nedenler </a:t>
            </a:r>
            <a:endParaRPr lang="tr-TR" dirty="0" smtClean="0"/>
          </a:p>
          <a:p>
            <a:r>
              <a:rPr lang="tr-TR" dirty="0" smtClean="0"/>
              <a:t> Medya </a:t>
            </a:r>
            <a:r>
              <a:rPr lang="tr-TR" dirty="0"/>
              <a:t>merkezli (özellikle televizyona bağlı) nedenler  </a:t>
            </a:r>
            <a:endParaRPr lang="tr-TR" dirty="0" smtClean="0"/>
          </a:p>
          <a:p>
            <a:r>
              <a:rPr lang="tr-TR" dirty="0" smtClean="0"/>
              <a:t>Okuma </a:t>
            </a:r>
            <a:r>
              <a:rPr lang="tr-TR" dirty="0"/>
              <a:t>alışkanlığının elde edilememesi,   </a:t>
            </a:r>
            <a:endParaRPr lang="tr-TR" dirty="0" smtClean="0"/>
          </a:p>
          <a:p>
            <a:r>
              <a:rPr lang="tr-TR" dirty="0" smtClean="0"/>
              <a:t>Okuma </a:t>
            </a:r>
            <a:r>
              <a:rPr lang="tr-TR" dirty="0"/>
              <a:t>tavsiyelerinin yetersizliği, </a:t>
            </a:r>
            <a:endParaRPr lang="tr-TR" dirty="0" smtClean="0"/>
          </a:p>
          <a:p>
            <a:r>
              <a:rPr lang="tr-TR" dirty="0" smtClean="0"/>
              <a:t>Okunacak </a:t>
            </a:r>
            <a:r>
              <a:rPr lang="tr-TR" dirty="0"/>
              <a:t>materyallere ulaşmadaki </a:t>
            </a:r>
            <a:r>
              <a:rPr lang="tr-TR" dirty="0" smtClean="0"/>
              <a:t>güçlükler,</a:t>
            </a:r>
          </a:p>
          <a:p>
            <a:r>
              <a:rPr lang="tr-TR" dirty="0" smtClean="0"/>
              <a:t>Popülizm  </a:t>
            </a:r>
            <a:endParaRPr lang="tr-TR" dirty="0"/>
          </a:p>
        </p:txBody>
      </p:sp>
    </p:spTree>
    <p:extLst>
      <p:ext uri="{BB962C8B-B14F-4D97-AF65-F5344CB8AC3E}">
        <p14:creationId xmlns:p14="http://schemas.microsoft.com/office/powerpoint/2010/main" xmlns="" val="3384315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75379" y="194481"/>
            <a:ext cx="10018713" cy="706272"/>
          </a:xfrm>
        </p:spPr>
        <p:txBody>
          <a:bodyPr/>
          <a:lstStyle/>
          <a:p>
            <a:r>
              <a:rPr lang="tr-TR" dirty="0" smtClean="0"/>
              <a:t>OKUMANIN ÖNÜNDEKİ ENGELLER</a:t>
            </a:r>
            <a:endParaRPr lang="tr-TR" dirty="0"/>
          </a:p>
        </p:txBody>
      </p:sp>
      <p:sp>
        <p:nvSpPr>
          <p:cNvPr id="3" name="İçerik Yer Tutucusu 2"/>
          <p:cNvSpPr>
            <a:spLocks noGrp="1"/>
          </p:cNvSpPr>
          <p:nvPr>
            <p:ph idx="1"/>
          </p:nvPr>
        </p:nvSpPr>
        <p:spPr>
          <a:xfrm>
            <a:off x="1484310" y="900753"/>
            <a:ext cx="10018713" cy="4890448"/>
          </a:xfrm>
        </p:spPr>
        <p:txBody>
          <a:bodyPr>
            <a:normAutofit/>
          </a:bodyPr>
          <a:lstStyle/>
          <a:p>
            <a:pPr algn="just"/>
            <a:r>
              <a:rPr lang="tr-TR" dirty="0"/>
              <a:t>MODERN MEDYA ARAÇLARININ ÇEŞİTLENMESİ «OKUMANIN GEREKLİ OLMADIĞI» HİSSİNİ UYANDIRMAKTADIR. ANCAK BU ARAÇLARIN DÜNYAYA AİT ANLAYIŞIMIZI ARTIRMA DÜZEYİ TARTIŞILABİLİR.</a:t>
            </a:r>
          </a:p>
          <a:p>
            <a:pPr algn="just"/>
            <a:r>
              <a:rPr lang="tr-TR" dirty="0" smtClean="0"/>
              <a:t>PEK </a:t>
            </a:r>
            <a:r>
              <a:rPr lang="tr-TR" dirty="0"/>
              <a:t>ÇOK </a:t>
            </a:r>
            <a:r>
              <a:rPr lang="tr-TR" dirty="0" smtClean="0"/>
              <a:t>BİLGİNİN </a:t>
            </a:r>
            <a:r>
              <a:rPr lang="tr-TR" dirty="0"/>
              <a:t>AYNI ZAMANDA ANLAYIŞIMIZIN ÖNÜNDE ENGEL TEŞKİL </a:t>
            </a:r>
            <a:r>
              <a:rPr lang="tr-TR" dirty="0" smtClean="0"/>
              <a:t>ETMESİ</a:t>
            </a:r>
          </a:p>
          <a:p>
            <a:pPr algn="just"/>
            <a:r>
              <a:rPr lang="tr-TR" dirty="0" smtClean="0"/>
              <a:t>MEDYA </a:t>
            </a:r>
            <a:r>
              <a:rPr lang="tr-TR" dirty="0"/>
              <a:t>ARAÇLARININ DÜŞÜNMEYİ GEREKSİZ </a:t>
            </a:r>
            <a:r>
              <a:rPr lang="tr-TR" dirty="0" smtClean="0"/>
              <a:t>HÂLE </a:t>
            </a:r>
            <a:r>
              <a:rPr lang="tr-TR" dirty="0"/>
              <a:t>GETİRECEK ŞEKİLDE </a:t>
            </a:r>
            <a:r>
              <a:rPr lang="tr-TR" dirty="0" smtClean="0"/>
              <a:t>TASARLANMASI</a:t>
            </a:r>
            <a:endParaRPr lang="tr-TR" dirty="0"/>
          </a:p>
          <a:p>
            <a:endParaRPr lang="tr-TR" dirty="0"/>
          </a:p>
        </p:txBody>
      </p:sp>
    </p:spTree>
    <p:extLst>
      <p:ext uri="{BB962C8B-B14F-4D97-AF65-F5344CB8AC3E}">
        <p14:creationId xmlns:p14="http://schemas.microsoft.com/office/powerpoint/2010/main" xmlns="" val="3432064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195943"/>
            <a:ext cx="10018713" cy="653143"/>
          </a:xfrm>
        </p:spPr>
        <p:txBody>
          <a:bodyPr>
            <a:normAutofit fontScale="90000"/>
          </a:bodyPr>
          <a:lstStyle/>
          <a:p>
            <a:r>
              <a:rPr lang="tr-TR" dirty="0" smtClean="0"/>
              <a:t>OKUMA ALIŞKANLIĞI GELİŞMİŞ VE GELİŞMEMİŞ OKUR ÖZELLİKLERİ</a:t>
            </a: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xmlns="" val="398709113"/>
              </p:ext>
            </p:extLst>
          </p:nvPr>
        </p:nvGraphicFramePr>
        <p:xfrm>
          <a:off x="1484312" y="1034143"/>
          <a:ext cx="10018712" cy="5052450"/>
        </p:xfrm>
        <a:graphic>
          <a:graphicData uri="http://schemas.openxmlformats.org/drawingml/2006/table">
            <a:tbl>
              <a:tblPr firstRow="1" bandRow="1">
                <a:tableStyleId>{5C22544A-7EE6-4342-B048-85BDC9FD1C3A}</a:tableStyleId>
              </a:tblPr>
              <a:tblGrid>
                <a:gridCol w="5009356"/>
                <a:gridCol w="5009356"/>
              </a:tblGrid>
              <a:tr h="529395">
                <a:tc>
                  <a:txBody>
                    <a:bodyPr/>
                    <a:lstStyle/>
                    <a:p>
                      <a:r>
                        <a:rPr lang="tr-TR" dirty="0" smtClean="0"/>
                        <a:t>Okuma Alışkanlığını Geliştirmiş Bir Okuyucu</a:t>
                      </a:r>
                      <a:endParaRPr lang="tr-TR" dirty="0"/>
                    </a:p>
                  </a:txBody>
                  <a:tcPr/>
                </a:tc>
                <a:tc>
                  <a:txBody>
                    <a:bodyPr/>
                    <a:lstStyle/>
                    <a:p>
                      <a:r>
                        <a:rPr lang="tr-TR" dirty="0" smtClean="0"/>
                        <a:t>Okuma Alışkanlığını Henüz Geliştirememiş Bir Okuyucu </a:t>
                      </a:r>
                      <a:endParaRPr lang="tr-TR" dirty="0"/>
                    </a:p>
                  </a:txBody>
                  <a:tcPr/>
                </a:tc>
              </a:tr>
              <a:tr h="263434">
                <a:tc gridSpan="2">
                  <a:txBody>
                    <a:bodyPr/>
                    <a:lstStyle/>
                    <a:p>
                      <a:pPr algn="ctr"/>
                      <a:r>
                        <a:rPr lang="tr-TR" b="1" dirty="0" smtClean="0"/>
                        <a:t>OKUMADAN ÖNCEKİ HALİ</a:t>
                      </a:r>
                      <a:endParaRPr lang="tr-TR" b="1" dirty="0"/>
                    </a:p>
                  </a:txBody>
                  <a:tcPr/>
                </a:tc>
                <a:tc hMerge="1">
                  <a:txBody>
                    <a:bodyPr/>
                    <a:lstStyle/>
                    <a:p>
                      <a:endParaRPr lang="tr-TR" dirty="0"/>
                    </a:p>
                  </a:txBody>
                  <a:tcPr/>
                </a:tc>
              </a:tr>
              <a:tr h="4046610">
                <a:tc>
                  <a:txBody>
                    <a:bodyPr/>
                    <a:lstStyle/>
                    <a:p>
                      <a:pPr marL="285750" indent="-285750">
                        <a:buFont typeface="Arial" panose="020B0604020202020204" pitchFamily="34" charset="0"/>
                        <a:buChar char="•"/>
                      </a:pPr>
                      <a:r>
                        <a:rPr lang="tr-TR" b="1" dirty="0" smtClean="0"/>
                        <a:t>Okumanın bir anlam araştırması olduğunu bilir.  </a:t>
                      </a:r>
                    </a:p>
                    <a:p>
                      <a:pPr marL="285750" indent="-285750">
                        <a:buFont typeface="Arial" panose="020B0604020202020204" pitchFamily="34" charset="0"/>
                        <a:buChar char="•"/>
                      </a:pPr>
                      <a:r>
                        <a:rPr lang="tr-TR" b="1" dirty="0" smtClean="0"/>
                        <a:t>Okumaya öğrenmek yahut eğlenmek için özgürce yönelir.  </a:t>
                      </a:r>
                    </a:p>
                    <a:p>
                      <a:pPr marL="285750" indent="-285750">
                        <a:buFont typeface="Arial" panose="020B0604020202020204" pitchFamily="34" charset="0"/>
                        <a:buChar char="•"/>
                      </a:pPr>
                      <a:r>
                        <a:rPr lang="tr-TR" b="1" dirty="0" smtClean="0"/>
                        <a:t>Farklı metinlerin değişik nitelikleri olduğunu bilir.</a:t>
                      </a:r>
                    </a:p>
                    <a:p>
                      <a:pPr marL="285750" indent="-285750">
                        <a:buFont typeface="Arial" panose="020B0604020202020204" pitchFamily="34" charset="0"/>
                        <a:buChar char="•"/>
                      </a:pPr>
                      <a:r>
                        <a:rPr lang="tr-TR" b="1" dirty="0" smtClean="0"/>
                        <a:t>Metnin anlamını ve yapısını, içerik ve biçimini kavramak için daha önce edindiği bilgilerden yararlanır.  </a:t>
                      </a:r>
                    </a:p>
                    <a:p>
                      <a:pPr marL="285750" indent="-285750">
                        <a:buFont typeface="Arial" panose="020B0604020202020204" pitchFamily="34" charset="0"/>
                        <a:buChar char="•"/>
                      </a:pPr>
                      <a:r>
                        <a:rPr lang="tr-TR" b="1" dirty="0" smtClean="0"/>
                        <a:t>Metni hangi amaçla okuyacağını bilir. </a:t>
                      </a:r>
                    </a:p>
                    <a:p>
                      <a:pPr marL="285750" indent="-285750">
                        <a:buFont typeface="Arial" panose="020B0604020202020204" pitchFamily="34" charset="0"/>
                        <a:buChar char="•"/>
                      </a:pPr>
                      <a:r>
                        <a:rPr lang="tr-TR" b="1" dirty="0" smtClean="0"/>
                        <a:t>Kitabın indeksinden, içindekiler tablosundan, resim ve şemalarından yararlanarak metinde ne anlatılacağını, sezmeye,  kavramaya çalışır</a:t>
                      </a:r>
                      <a:r>
                        <a:rPr lang="tr-TR" dirty="0" smtClean="0"/>
                        <a:t>. </a:t>
                      </a:r>
                      <a:endParaRPr lang="tr-TR" dirty="0"/>
                    </a:p>
                  </a:txBody>
                  <a:tcPr/>
                </a:tc>
                <a:tc>
                  <a:txBody>
                    <a:bodyPr/>
                    <a:lstStyle/>
                    <a:p>
                      <a:pPr marL="285750" indent="-285750">
                        <a:buFont typeface="Arial" panose="020B0604020202020204" pitchFamily="34" charset="0"/>
                        <a:buChar char="•"/>
                      </a:pPr>
                      <a:r>
                        <a:rPr lang="tr-TR" b="1" dirty="0" smtClean="0"/>
                        <a:t>Art arda gelen kelimelerin ve cümlelerin anlamlarını kavramanın yeterli olduğunu düşünür.  </a:t>
                      </a:r>
                    </a:p>
                    <a:p>
                      <a:pPr marL="285750" indent="-285750">
                        <a:buFont typeface="Arial" panose="020B0604020202020204" pitchFamily="34" charset="0"/>
                        <a:buChar char="•"/>
                      </a:pPr>
                      <a:r>
                        <a:rPr lang="tr-TR" b="1" dirty="0" smtClean="0"/>
                        <a:t>Sadece mecbur kalırsa okur.  </a:t>
                      </a:r>
                    </a:p>
                    <a:p>
                      <a:pPr marL="285750" indent="-285750">
                        <a:buFont typeface="Arial" panose="020B0604020202020204" pitchFamily="34" charset="0"/>
                        <a:buChar char="•"/>
                      </a:pPr>
                      <a:r>
                        <a:rPr lang="tr-TR" b="1" dirty="0" smtClean="0"/>
                        <a:t>Metni hangi amaçla okuyacağını tespit etmez.  Okumadan önce, tür ve konu hakkında daha önceden bildiklerini zihninde derleyip toplamaz ve onlardan yararlanmaz.</a:t>
                      </a:r>
                    </a:p>
                    <a:p>
                      <a:pPr marL="285750" indent="-285750">
                        <a:buFont typeface="Arial" panose="020B0604020202020204" pitchFamily="34" charset="0"/>
                        <a:buChar char="•"/>
                      </a:pPr>
                      <a:r>
                        <a:rPr lang="tr-TR" b="1" dirty="0" smtClean="0"/>
                        <a:t>Kendine güveni olmadan okur. </a:t>
                      </a:r>
                      <a:endParaRPr lang="tr-TR" b="1" dirty="0"/>
                    </a:p>
                  </a:txBody>
                  <a:tcPr/>
                </a:tc>
              </a:tr>
            </a:tbl>
          </a:graphicData>
        </a:graphic>
      </p:graphicFrame>
    </p:spTree>
    <p:extLst>
      <p:ext uri="{BB962C8B-B14F-4D97-AF65-F5344CB8AC3E}">
        <p14:creationId xmlns:p14="http://schemas.microsoft.com/office/powerpoint/2010/main" xmlns="" val="39904110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aks">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Paralaks</Template>
  <TotalTime>1526</TotalTime>
  <Words>2002</Words>
  <Application>Microsoft Office PowerPoint</Application>
  <PresentationFormat>Özel</PresentationFormat>
  <Paragraphs>214</Paragraphs>
  <Slides>30</Slides>
  <Notes>0</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Paralaks</vt:lpstr>
      <vt:lpstr>OKUMANIN  ANA  ESASLARI  ÜZERİNE</vt:lpstr>
      <vt:lpstr>CEVAPLANACAK SORULAR</vt:lpstr>
      <vt:lpstr>        1. NİÇİN OKUMALIYIZ? </vt:lpstr>
      <vt:lpstr>2.NİÇİN OKUMALIYIZ?</vt:lpstr>
      <vt:lpstr>2. TANIMLAR ve GENEL BİLGİLER</vt:lpstr>
      <vt:lpstr>OKUMA NEDENLERİ</vt:lpstr>
      <vt:lpstr>OKUMAMA NEDENLERİ</vt:lpstr>
      <vt:lpstr>OKUMANIN ÖNÜNDEKİ ENGELLER</vt:lpstr>
      <vt:lpstr>OKUMA ALIŞKANLIĞI GELİŞMİŞ VE GELİŞMEMİŞ OKUR ÖZELLİKLERİ</vt:lpstr>
      <vt:lpstr>OKUMA ALIŞKANLIĞI GELİŞMİŞ VE GELİŞMEMİŞ OKUR ÖZELLİKLERİ</vt:lpstr>
      <vt:lpstr>OKUMA ALIŞKANLIĞI GELİŞMİŞ VE GELİŞMEMİŞ OKUR ÖZELLİKLERİ</vt:lpstr>
      <vt:lpstr>3.OKUMA BİÇİMLERİ</vt:lpstr>
      <vt:lpstr>OKUMA SÜREÇLERİ</vt:lpstr>
      <vt:lpstr>OKUMA SÜREÇLERİ, ÖRNEKLER</vt:lpstr>
      <vt:lpstr>OKUMA SÜREÇLERİ</vt:lpstr>
      <vt:lpstr>TALEPKAR BİR OKUR HANGİ SORULARI SORAR  ÖNERİLER</vt:lpstr>
      <vt:lpstr>4.OKUMA DÜZEYLERİ VE AŞAMALARI </vt:lpstr>
      <vt:lpstr>DÖRT OKUMA DÜZEYİ VE ANA ESASLARI</vt:lpstr>
      <vt:lpstr>BİRİNCİ DÜZEY OKUMANIN AŞAMALARI </vt:lpstr>
      <vt:lpstr>DÖRT OKUMA DÜZEYİ VE ANA ESASLARI</vt:lpstr>
      <vt:lpstr> İKİNCİ DÜZEY OKUMA AŞAMALARI  </vt:lpstr>
      <vt:lpstr>DÖRT OKUMA DÜZEYİ VE ANA ESASLARI</vt:lpstr>
      <vt:lpstr>ANALİTİK OKUMA AŞAMALARI</vt:lpstr>
      <vt:lpstr>ANALİTİK OKUMA AŞAMALARI</vt:lpstr>
      <vt:lpstr>ANALİTİK OKUMA AŞAMALARI</vt:lpstr>
      <vt:lpstr>DÖRT OKUMA DÜZEYİ VE ANA ESASLARI</vt:lpstr>
      <vt:lpstr>SİNTOPİK OKUMA ADIMLARI</vt:lpstr>
      <vt:lpstr>FARKLI TÜRDEKİ METİN TÜRLERİ NASIL OKUNMALI</vt:lpstr>
      <vt:lpstr>YORUMLAYIN</vt:lpstr>
      <vt:lpstr>Slayt 30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NİÇİN  VE  NASIL OKUMALIYIZ</dc:title>
  <dc:creator>karaşahin</dc:creator>
  <cp:lastModifiedBy>PC</cp:lastModifiedBy>
  <cp:revision>49</cp:revision>
  <dcterms:created xsi:type="dcterms:W3CDTF">2017-06-18T21:54:10Z</dcterms:created>
  <dcterms:modified xsi:type="dcterms:W3CDTF">2017-07-10T16:18:15Z</dcterms:modified>
</cp:coreProperties>
</file>